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Red Hat Text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Red Hat Display Medium"/>
      <p:regular r:id="rId32"/>
      <p:bold r:id="rId33"/>
      <p:italic r:id="rId34"/>
      <p:boldItalic r:id="rId35"/>
    </p:embeddedFont>
    <p:embeddedFont>
      <p:font typeface="Overpass"/>
      <p:regular r:id="rId36"/>
      <p:bold r:id="rId37"/>
      <p:italic r:id="rId38"/>
      <p:boldItalic r:id="rId39"/>
    </p:embeddedFont>
    <p:embeddedFont>
      <p:font typeface="Red Hat Display"/>
      <p:regular r:id="rId40"/>
      <p:bold r:id="rId41"/>
      <p:italic r:id="rId42"/>
      <p:boldItalic r:id="rId43"/>
    </p:embeddedFont>
    <p:embeddedFont>
      <p:font typeface="Red Hat Tex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55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5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Display-regular.fntdata"/><Relationship Id="rId20" Type="http://schemas.openxmlformats.org/officeDocument/2006/relationships/slide" Target="slides/slide15.xml"/><Relationship Id="rId42" Type="http://schemas.openxmlformats.org/officeDocument/2006/relationships/font" Target="fonts/RedHatDisplay-italic.fntdata"/><Relationship Id="rId41" Type="http://schemas.openxmlformats.org/officeDocument/2006/relationships/font" Target="fonts/RedHatDisplay-bold.fntdata"/><Relationship Id="rId22" Type="http://schemas.openxmlformats.org/officeDocument/2006/relationships/slide" Target="slides/slide17.xml"/><Relationship Id="rId44" Type="http://schemas.openxmlformats.org/officeDocument/2006/relationships/font" Target="fonts/RedHatText-regular.fntdata"/><Relationship Id="rId21" Type="http://schemas.openxmlformats.org/officeDocument/2006/relationships/slide" Target="slides/slide16.xml"/><Relationship Id="rId43" Type="http://schemas.openxmlformats.org/officeDocument/2006/relationships/font" Target="fonts/RedHatDisplay-boldItalic.fntdata"/><Relationship Id="rId24" Type="http://schemas.openxmlformats.org/officeDocument/2006/relationships/font" Target="fonts/RedHatTextMedium-regular.fntdata"/><Relationship Id="rId46" Type="http://schemas.openxmlformats.org/officeDocument/2006/relationships/font" Target="fonts/RedHatText-italic.fntdata"/><Relationship Id="rId23" Type="http://schemas.openxmlformats.org/officeDocument/2006/relationships/slide" Target="slides/slide18.xml"/><Relationship Id="rId45" Type="http://schemas.openxmlformats.org/officeDocument/2006/relationships/font" Target="fonts/RedHatTex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edHatTextMedium-italic.fntdata"/><Relationship Id="rId25" Type="http://schemas.openxmlformats.org/officeDocument/2006/relationships/font" Target="fonts/RedHatTextMedium-bold.fntdata"/><Relationship Id="rId47" Type="http://schemas.openxmlformats.org/officeDocument/2006/relationships/font" Target="fonts/RedHatText-boldItalic.fntdata"/><Relationship Id="rId28" Type="http://schemas.openxmlformats.org/officeDocument/2006/relationships/font" Target="fonts/Montserrat-regular.fntdata"/><Relationship Id="rId27" Type="http://schemas.openxmlformats.org/officeDocument/2006/relationships/font" Target="fonts/RedHatTex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RedHatDisplayMedium-bold.fntdata"/><Relationship Id="rId10" Type="http://schemas.openxmlformats.org/officeDocument/2006/relationships/slide" Target="slides/slide5.xml"/><Relationship Id="rId32" Type="http://schemas.openxmlformats.org/officeDocument/2006/relationships/font" Target="fonts/RedHatDisplayMedium-regular.fntdata"/><Relationship Id="rId13" Type="http://schemas.openxmlformats.org/officeDocument/2006/relationships/slide" Target="slides/slide8.xml"/><Relationship Id="rId35" Type="http://schemas.openxmlformats.org/officeDocument/2006/relationships/font" Target="fonts/RedHatDisplay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RedHatDisplayMedium-italic.fntdata"/><Relationship Id="rId15" Type="http://schemas.openxmlformats.org/officeDocument/2006/relationships/slide" Target="slides/slide10.xml"/><Relationship Id="rId37" Type="http://schemas.openxmlformats.org/officeDocument/2006/relationships/font" Target="fonts/Overpass-bold.fntdata"/><Relationship Id="rId14" Type="http://schemas.openxmlformats.org/officeDocument/2006/relationships/slide" Target="slides/slide9.xml"/><Relationship Id="rId36" Type="http://schemas.openxmlformats.org/officeDocument/2006/relationships/font" Target="fonts/Overpass-regular.fntdata"/><Relationship Id="rId17" Type="http://schemas.openxmlformats.org/officeDocument/2006/relationships/slide" Target="slides/slide12.xml"/><Relationship Id="rId39" Type="http://schemas.openxmlformats.org/officeDocument/2006/relationships/font" Target="fonts/Overpass-boldItalic.fntdata"/><Relationship Id="rId16" Type="http://schemas.openxmlformats.org/officeDocument/2006/relationships/slide" Target="slides/slide11.xml"/><Relationship Id="rId38" Type="http://schemas.openxmlformats.org/officeDocument/2006/relationships/font" Target="fonts/Overpas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7716335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7716335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480d00e0c5_0_1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480d00e0c5_0_1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80d00e0c5_0_1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480d00e0c5_0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480d00e0c5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480d00e0c5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80d00e0c5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80d00e0c5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480d00e0c5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480d00e0c5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480d00e0c5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480d00e0c5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480d00e0c5_0_1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480d00e0c5_0_1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480d00e0c5_0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480d00e0c5_0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2790a3fd39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2790a3fd39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b587f42e8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b587f42e8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b587f42e8_0_6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b587f42e8_0_6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b587f42e8_0_6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1b587f42e8_0_6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1b587f42e8_0_7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1b587f42e8_0_7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25c14055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25c14055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2790a3fd39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2790a3fd39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b587f42e8_0_3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b587f42e8_0_3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2790a3fd3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2790a3fd3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titl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2" cy="58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075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20076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0075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3956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Text Medium"/>
              <a:buNone/>
              <a:defRPr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5" name="Google Shape;15;p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157" y="5550325"/>
            <a:ext cx="12218306" cy="4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637" y="5601250"/>
            <a:ext cx="12259276" cy="4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188" y="1844350"/>
            <a:ext cx="3667125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4703" y="6067275"/>
            <a:ext cx="3803698" cy="5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50" y="443500"/>
            <a:ext cx="4488175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1"/>
          <p:cNvSpPr txBox="1"/>
          <p:nvPr>
            <p:ph idx="1" type="subTitle"/>
          </p:nvPr>
        </p:nvSpPr>
        <p:spPr>
          <a:xfrm>
            <a:off x="449780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Display Medium"/>
              <a:buNone/>
              <a:defRPr sz="1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1"/>
          <p:cNvSpPr txBox="1"/>
          <p:nvPr>
            <p:ph idx="2" type="subTitle"/>
          </p:nvPr>
        </p:nvSpPr>
        <p:spPr>
          <a:xfrm>
            <a:off x="9251450" y="2239588"/>
            <a:ext cx="2124300" cy="3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11"/>
          <p:cNvSpPr txBox="1"/>
          <p:nvPr>
            <p:ph idx="3" type="subTitle"/>
          </p:nvPr>
        </p:nvSpPr>
        <p:spPr>
          <a:xfrm>
            <a:off x="9251450" y="1687025"/>
            <a:ext cx="2124300" cy="35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 Medium"/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9" name="Google Shape;129;p11"/>
          <p:cNvSpPr/>
          <p:nvPr/>
        </p:nvSpPr>
        <p:spPr>
          <a:xfrm>
            <a:off x="9637800" y="5494425"/>
            <a:ext cx="1253400" cy="12033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33" name="Google Shape;133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Display Medium"/>
              <a:buNone/>
              <a:defRPr sz="1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2"/>
          <p:cNvSpPr/>
          <p:nvPr/>
        </p:nvSpPr>
        <p:spPr>
          <a:xfrm>
            <a:off x="9828300" y="6186225"/>
            <a:ext cx="1163100" cy="59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97800" y="3234612"/>
            <a:ext cx="6868025" cy="3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1450" y="6169562"/>
            <a:ext cx="2616950" cy="36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B">
  <p:cSld name="CUSTOM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/>
          <p:nvPr>
            <p:ph idx="1" type="subTitle"/>
          </p:nvPr>
        </p:nvSpPr>
        <p:spPr>
          <a:xfrm>
            <a:off x="9251450" y="2239588"/>
            <a:ext cx="2124300" cy="3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2" type="subTitle"/>
          </p:nvPr>
        </p:nvSpPr>
        <p:spPr>
          <a:xfrm>
            <a:off x="9251450" y="1687025"/>
            <a:ext cx="2124300" cy="35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ed Hat Display Medium"/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50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145" name="Google Shape;145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3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Display Medium"/>
              <a:buNone/>
              <a:defRPr sz="1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3"/>
          <p:cNvSpPr/>
          <p:nvPr/>
        </p:nvSpPr>
        <p:spPr>
          <a:xfrm>
            <a:off x="9828300" y="6186225"/>
            <a:ext cx="1163100" cy="59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97800" y="3234612"/>
            <a:ext cx="6868025" cy="3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1450" y="6169562"/>
            <a:ext cx="2616950" cy="36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8B5CF6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54" name="Google Shape;154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92CA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14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56" name="Google Shape;156;p14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4"/>
          <p:cNvSpPr/>
          <p:nvPr/>
        </p:nvSpPr>
        <p:spPr>
          <a:xfrm>
            <a:off x="9878425" y="6246400"/>
            <a:ext cx="752100" cy="421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450" y="6169562"/>
            <a:ext cx="2616950" cy="36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5"/>
          <p:cNvSpPr/>
          <p:nvPr/>
        </p:nvSpPr>
        <p:spPr>
          <a:xfrm>
            <a:off x="9156525" y="6015800"/>
            <a:ext cx="1814700" cy="69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58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64" name="Google Shape;164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5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637" y="5601250"/>
            <a:ext cx="12259276" cy="4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4703" y="6067275"/>
            <a:ext cx="3803698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solidFill>
          <a:srgbClr val="B4A7D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/>
          <p:nvPr/>
        </p:nvSpPr>
        <p:spPr>
          <a:xfrm>
            <a:off x="9938575" y="6136100"/>
            <a:ext cx="772800" cy="501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75"/>
            <a:ext cx="449435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6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75" name="Google Shape;175;p1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16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0382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Display Medium"/>
              <a:buNone/>
              <a:defRPr sz="1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81" name="Google Shape;181;p1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1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17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86" name="Google Shape;186;p17"/>
          <p:cNvSpPr txBox="1"/>
          <p:nvPr>
            <p:ph idx="3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rgbClr val="8B5CF6"/>
                </a:solidFill>
              </a:defRPr>
            </a:lvl9pPr>
          </a:lstStyle>
          <a:p/>
        </p:txBody>
      </p:sp>
      <p:sp>
        <p:nvSpPr>
          <p:cNvPr id="187" name="Google Shape;187;p17"/>
          <p:cNvSpPr/>
          <p:nvPr/>
        </p:nvSpPr>
        <p:spPr>
          <a:xfrm>
            <a:off x="8885825" y="5735050"/>
            <a:ext cx="1995300" cy="9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4703" y="6067275"/>
            <a:ext cx="3803698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type="title"/>
          </p:nvPr>
        </p:nvSpPr>
        <p:spPr>
          <a:xfrm>
            <a:off x="3280375" y="1653075"/>
            <a:ext cx="7431000" cy="393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8B5CF6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8B5CF6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8B5CF6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8B5CF6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8B5CF6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8B5CF6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8B5CF6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8B5CF6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8B5CF6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Display Medium"/>
              <a:buNone/>
              <a:defRPr sz="1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92" name="Google Shape;192;p1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1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18"/>
          <p:cNvSpPr/>
          <p:nvPr/>
        </p:nvSpPr>
        <p:spPr>
          <a:xfrm>
            <a:off x="8885825" y="5735050"/>
            <a:ext cx="1995300" cy="9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4703" y="6067275"/>
            <a:ext cx="3803698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8763025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2" type="body"/>
          </p:nvPr>
        </p:nvSpPr>
        <p:spPr>
          <a:xfrm>
            <a:off x="57087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cxnSp>
        <p:nvCxnSpPr>
          <p:cNvPr id="204" name="Google Shape;204;p1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19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06" name="Google Shape;206;p1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19"/>
          <p:cNvSpPr txBox="1"/>
          <p:nvPr>
            <p:ph idx="4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light">
  <p:cSld name="CUSTOM_4_1_1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/>
          <p:nvPr/>
        </p:nvSpPr>
        <p:spPr>
          <a:xfrm>
            <a:off x="8885825" y="5735050"/>
            <a:ext cx="1995300" cy="99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2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Display Medium"/>
              <a:buNone/>
              <a:defRPr sz="1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14" name="Google Shape;214;p2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0"/>
          <p:cNvSpPr txBox="1"/>
          <p:nvPr>
            <p:ph idx="3" type="body"/>
          </p:nvPr>
        </p:nvSpPr>
        <p:spPr>
          <a:xfrm>
            <a:off x="86699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800"/>
              <a:buChar char="▸"/>
              <a:defRPr/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218" name="Google Shape;218;p20"/>
          <p:cNvSpPr txBox="1"/>
          <p:nvPr>
            <p:ph idx="4" type="body"/>
          </p:nvPr>
        </p:nvSpPr>
        <p:spPr>
          <a:xfrm>
            <a:off x="5708700" y="1849475"/>
            <a:ext cx="21318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800"/>
              <a:buChar char="▸"/>
              <a:defRPr/>
            </a:lvl1pPr>
            <a:lvl2pPr indent="-342900" lvl="1" marL="914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4800"/>
              <a:buNone/>
              <a:defRPr sz="4800">
                <a:solidFill>
                  <a:srgbClr val="8B5CF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4800"/>
              <a:buNone/>
              <a:defRPr sz="4800">
                <a:solidFill>
                  <a:srgbClr val="8B5CF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4800"/>
              <a:buNone/>
              <a:defRPr sz="4800">
                <a:solidFill>
                  <a:srgbClr val="8B5CF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4800"/>
              <a:buNone/>
              <a:defRPr sz="4800">
                <a:solidFill>
                  <a:srgbClr val="8B5CF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4800"/>
              <a:buNone/>
              <a:defRPr sz="4800">
                <a:solidFill>
                  <a:srgbClr val="8B5CF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4800"/>
              <a:buNone/>
              <a:defRPr sz="4800">
                <a:solidFill>
                  <a:srgbClr val="8B5CF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4800"/>
              <a:buNone/>
              <a:defRPr sz="4800">
                <a:solidFill>
                  <a:srgbClr val="8B5CF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4800"/>
              <a:buNone/>
              <a:defRPr sz="4800">
                <a:solidFill>
                  <a:srgbClr val="8B5CF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4800"/>
              <a:buNone/>
              <a:defRPr sz="4800">
                <a:solidFill>
                  <a:srgbClr val="8B5CF6"/>
                </a:solidFill>
              </a:defRPr>
            </a:lvl9pPr>
          </a:lstStyle>
          <a:p/>
        </p:txBody>
      </p:sp>
      <p:pic>
        <p:nvPicPr>
          <p:cNvPr id="220" name="Google Shape;22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64703" y="6067275"/>
            <a:ext cx="3803698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2" cy="587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2083875" y="4234138"/>
            <a:ext cx="4146300" cy="9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2083875" y="2148050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672" y="3470249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2672" y="277837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2674" y="2086500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42672" y="4162124"/>
            <a:ext cx="282625" cy="2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2" name="Google Shape;32;p3"/>
          <p:cNvSpPr txBox="1"/>
          <p:nvPr/>
        </p:nvSpPr>
        <p:spPr>
          <a:xfrm>
            <a:off x="7960475" y="2691675"/>
            <a:ext cx="3515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https://www.youtube.com/@Podman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3" name="Google Shape;33;p3"/>
          <p:cNvSpPr txBox="1"/>
          <p:nvPr/>
        </p:nvSpPr>
        <p:spPr>
          <a:xfrm>
            <a:off x="7960472" y="33835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4" name="Google Shape;34;p3"/>
          <p:cNvSpPr txBox="1"/>
          <p:nvPr/>
        </p:nvSpPr>
        <p:spPr>
          <a:xfrm>
            <a:off x="7960472" y="40753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twitter.com/Podman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35" name="Google Shape;35;p3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19050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19050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3637" y="5601250"/>
            <a:ext cx="12259276" cy="4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64703" y="6067275"/>
            <a:ext cx="3803698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 1">
  <p:cSld name="CUSTOM_4_12_1">
    <p:bg>
      <p:bgPr>
        <a:solidFill>
          <a:srgbClr val="35353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1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27" name="Google Shape;227;p21"/>
          <p:cNvCxnSpPr/>
          <p:nvPr/>
        </p:nvCxnSpPr>
        <p:spPr>
          <a:xfrm>
            <a:off x="7885850" y="4439350"/>
            <a:ext cx="0" cy="1404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28" name="Google Shape;228;p21"/>
          <p:cNvSpPr txBox="1"/>
          <p:nvPr>
            <p:ph idx="2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3" type="subTitle"/>
          </p:nvPr>
        </p:nvSpPr>
        <p:spPr>
          <a:xfrm>
            <a:off x="4620750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idx="4" type="subTitle"/>
          </p:nvPr>
        </p:nvSpPr>
        <p:spPr>
          <a:xfrm>
            <a:off x="4620750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idx="5" type="subTitle"/>
          </p:nvPr>
        </p:nvSpPr>
        <p:spPr>
          <a:xfrm>
            <a:off x="8051175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2" name="Google Shape;232;p21"/>
          <p:cNvSpPr txBox="1"/>
          <p:nvPr>
            <p:ph idx="6" type="subTitle"/>
          </p:nvPr>
        </p:nvSpPr>
        <p:spPr>
          <a:xfrm>
            <a:off x="8051175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3" name="Google Shape;233;p21"/>
          <p:cNvSpPr txBox="1"/>
          <p:nvPr>
            <p:ph idx="7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4" name="Google Shape;234;p21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5" name="Google Shape;235;p2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1"/>
          <p:cNvSpPr txBox="1"/>
          <p:nvPr>
            <p:ph idx="8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37" name="Google Shape;2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 1">
  <p:cSld name="CUSTOM_4_2_2_1">
    <p:bg>
      <p:bgPr>
        <a:solidFill>
          <a:srgbClr val="353535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22"/>
          <p:cNvSpPr txBox="1"/>
          <p:nvPr>
            <p:ph idx="2" type="subTitle"/>
          </p:nvPr>
        </p:nvSpPr>
        <p:spPr>
          <a:xfrm>
            <a:off x="2087850" y="2416425"/>
            <a:ext cx="8044800" cy="13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2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49" name="Google Shape;2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 1">
  <p:cSld name="CUSTOM_4_2_3">
    <p:bg>
      <p:bgPr>
        <a:solidFill>
          <a:srgbClr val="353535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252" name="Google Shape;252;p23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3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6" name="Google Shape;256;p23"/>
          <p:cNvSpPr txBox="1"/>
          <p:nvPr>
            <p:ph idx="2" type="subTitle"/>
          </p:nvPr>
        </p:nvSpPr>
        <p:spPr>
          <a:xfrm>
            <a:off x="5662075" y="2539250"/>
            <a:ext cx="5486400" cy="31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3000"/>
              </a:lnSpc>
              <a:spcBef>
                <a:spcPts val="2000"/>
              </a:spcBef>
              <a:spcAft>
                <a:spcPts val="20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7" name="Google Shape;257;p23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3"/>
          <p:cNvSpPr txBox="1"/>
          <p:nvPr>
            <p:ph idx="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61" name="Google Shape;2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 1">
  <p:cSld name="CUSTOM_4_3_1">
    <p:bg>
      <p:bgPr>
        <a:solidFill>
          <a:srgbClr val="353535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24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68" name="Google Shape;268;p24"/>
          <p:cNvCxnSpPr/>
          <p:nvPr/>
        </p:nvCxnSpPr>
        <p:spPr>
          <a:xfrm>
            <a:off x="43061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4"/>
          <p:cNvCxnSpPr/>
          <p:nvPr/>
        </p:nvCxnSpPr>
        <p:spPr>
          <a:xfrm>
            <a:off x="78858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0" name="Google Shape;270;p24"/>
          <p:cNvSpPr txBox="1"/>
          <p:nvPr>
            <p:ph idx="2" type="subTitle"/>
          </p:nvPr>
        </p:nvSpPr>
        <p:spPr>
          <a:xfrm>
            <a:off x="44683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3" type="subTitle"/>
          </p:nvPr>
        </p:nvSpPr>
        <p:spPr>
          <a:xfrm>
            <a:off x="44684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2" name="Google Shape;272;p24"/>
          <p:cNvSpPr txBox="1"/>
          <p:nvPr>
            <p:ph idx="4" type="subTitle"/>
          </p:nvPr>
        </p:nvSpPr>
        <p:spPr>
          <a:xfrm>
            <a:off x="80480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3" name="Google Shape;273;p24"/>
          <p:cNvSpPr txBox="1"/>
          <p:nvPr>
            <p:ph idx="5" type="subTitle"/>
          </p:nvPr>
        </p:nvSpPr>
        <p:spPr>
          <a:xfrm>
            <a:off x="80481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idx="6" type="subTitle"/>
          </p:nvPr>
        </p:nvSpPr>
        <p:spPr>
          <a:xfrm>
            <a:off x="8886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7" type="subTitle"/>
          </p:nvPr>
        </p:nvSpPr>
        <p:spPr>
          <a:xfrm>
            <a:off x="8887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6" name="Google Shape;276;p24"/>
          <p:cNvSpPr txBox="1"/>
          <p:nvPr>
            <p:ph idx="8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7" name="Google Shape;277;p24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78" name="Google Shape;278;p2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24"/>
          <p:cNvSpPr txBox="1"/>
          <p:nvPr>
            <p:ph idx="9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 1">
  <p:cSld name="CUSTOM_4_5_1">
    <p:bg>
      <p:bgPr>
        <a:solidFill>
          <a:srgbClr val="353535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5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87" name="Google Shape;287;p25"/>
          <p:cNvCxnSpPr/>
          <p:nvPr/>
        </p:nvCxnSpPr>
        <p:spPr>
          <a:xfrm>
            <a:off x="3416583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5"/>
          <p:cNvCxnSpPr/>
          <p:nvPr/>
        </p:nvCxnSpPr>
        <p:spPr>
          <a:xfrm>
            <a:off x="6096100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5"/>
          <p:cNvCxnSpPr/>
          <p:nvPr/>
        </p:nvCxnSpPr>
        <p:spPr>
          <a:xfrm>
            <a:off x="8775617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90" name="Google Shape;290;p25"/>
          <p:cNvSpPr txBox="1"/>
          <p:nvPr>
            <p:ph idx="2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1" name="Google Shape;291;p25"/>
          <p:cNvSpPr txBox="1"/>
          <p:nvPr>
            <p:ph idx="3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92" name="Google Shape;292;p25"/>
          <p:cNvSpPr txBox="1"/>
          <p:nvPr>
            <p:ph idx="4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3" name="Google Shape;293;p25"/>
          <p:cNvSpPr txBox="1"/>
          <p:nvPr>
            <p:ph idx="5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94" name="Google Shape;294;p25"/>
          <p:cNvSpPr txBox="1"/>
          <p:nvPr>
            <p:ph idx="6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5" name="Google Shape;295;p25"/>
          <p:cNvSpPr txBox="1"/>
          <p:nvPr>
            <p:ph idx="7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96" name="Google Shape;296;p25"/>
          <p:cNvSpPr txBox="1"/>
          <p:nvPr>
            <p:ph idx="8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7" name="Google Shape;297;p25"/>
          <p:cNvSpPr txBox="1"/>
          <p:nvPr>
            <p:ph idx="9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98" name="Google Shape;298;p25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00" name="Google Shape;300;p2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25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 1">
  <p:cSld name="CUSTOM_4_6_1">
    <p:bg>
      <p:bgPr>
        <a:solidFill>
          <a:srgbClr val="353535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305" name="Google Shape;305;p26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2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2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26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9" name="Google Shape;309;p26"/>
          <p:cNvSpPr txBox="1"/>
          <p:nvPr>
            <p:ph idx="2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idx="3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6" name="Google Shape;316;p26"/>
          <p:cNvSpPr txBox="1"/>
          <p:nvPr>
            <p:ph idx="9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7" name="Google Shape;317;p26"/>
          <p:cNvSpPr txBox="1"/>
          <p:nvPr>
            <p:ph idx="1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8" name="Google Shape;318;p26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9" name="Google Shape;319;p2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26"/>
          <p:cNvSpPr txBox="1"/>
          <p:nvPr>
            <p:ph idx="14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21" name="Google Shape;3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 1">
  <p:cSld name="CUSTOM_4_8_1">
    <p:bg>
      <p:bgPr>
        <a:solidFill>
          <a:srgbClr val="353535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3275" y="2044900"/>
            <a:ext cx="731700" cy="731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075" y="2044900"/>
            <a:ext cx="731700" cy="7316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2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7"/>
          <p:cNvSpPr txBox="1"/>
          <p:nvPr>
            <p:ph idx="1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30" name="Google Shape;330;p27"/>
          <p:cNvCxnSpPr/>
          <p:nvPr/>
        </p:nvCxnSpPr>
        <p:spPr>
          <a:xfrm>
            <a:off x="6098909" y="2796200"/>
            <a:ext cx="0" cy="2923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31" name="Google Shape;331;p27"/>
          <p:cNvSpPr txBox="1"/>
          <p:nvPr>
            <p:ph idx="2" type="subTitle"/>
          </p:nvPr>
        </p:nvSpPr>
        <p:spPr>
          <a:xfrm>
            <a:off x="13431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2" name="Google Shape;332;p27"/>
          <p:cNvSpPr txBox="1"/>
          <p:nvPr>
            <p:ph idx="3" type="subTitle"/>
          </p:nvPr>
        </p:nvSpPr>
        <p:spPr>
          <a:xfrm>
            <a:off x="13431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3" name="Google Shape;333;p27"/>
          <p:cNvSpPr txBox="1"/>
          <p:nvPr>
            <p:ph idx="4" type="subTitle"/>
          </p:nvPr>
        </p:nvSpPr>
        <p:spPr>
          <a:xfrm>
            <a:off x="65293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4" name="Google Shape;334;p27"/>
          <p:cNvSpPr txBox="1"/>
          <p:nvPr>
            <p:ph idx="5" type="subTitle"/>
          </p:nvPr>
        </p:nvSpPr>
        <p:spPr>
          <a:xfrm>
            <a:off x="65293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5" name="Google Shape;335;p27"/>
          <p:cNvSpPr txBox="1"/>
          <p:nvPr>
            <p:ph idx="6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ed Hat Display Medium"/>
              <a:buNone/>
              <a:defRPr sz="1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36" name="Google Shape;336;p27"/>
          <p:cNvSpPr txBox="1"/>
          <p:nvPr>
            <p:ph type="title"/>
          </p:nvPr>
        </p:nvSpPr>
        <p:spPr>
          <a:xfrm>
            <a:off x="885050" y="11003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37" name="Google Shape;337;p2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8" name="Google Shape;338;p27"/>
          <p:cNvCxnSpPr/>
          <p:nvPr/>
        </p:nvCxnSpPr>
        <p:spPr>
          <a:xfrm>
            <a:off x="1366500" y="4884332"/>
            <a:ext cx="156000" cy="0"/>
          </a:xfrm>
          <a:prstGeom prst="straightConnector1">
            <a:avLst/>
          </a:prstGeom>
          <a:noFill/>
          <a:ln cap="flat" cmpd="sng" w="2857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27"/>
          <p:cNvCxnSpPr/>
          <p:nvPr/>
        </p:nvCxnSpPr>
        <p:spPr>
          <a:xfrm>
            <a:off x="6552700" y="4884332"/>
            <a:ext cx="156000" cy="0"/>
          </a:xfrm>
          <a:prstGeom prst="straightConnector1">
            <a:avLst/>
          </a:prstGeom>
          <a:noFill/>
          <a:ln cap="flat" cmpd="sng" w="2857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27"/>
          <p:cNvSpPr txBox="1"/>
          <p:nvPr>
            <p:ph idx="7" type="subTitle"/>
          </p:nvPr>
        </p:nvSpPr>
        <p:spPr>
          <a:xfrm>
            <a:off x="885125" y="1653550"/>
            <a:ext cx="104220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B5CF6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41" name="Google Shape;3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44" name="Google Shape;344;p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2pPr>
            <a:lvl3pPr indent="-342900" lvl="2" marL="13716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3pPr>
            <a:lvl4pPr indent="-342900" lvl="3" marL="18288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4pPr>
            <a:lvl5pPr indent="-342900" lvl="4" marL="22860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5pPr>
            <a:lvl6pPr indent="-342900" lvl="5" marL="27432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6pPr>
            <a:lvl7pPr indent="-342900" lvl="6" marL="32004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7pPr>
            <a:lvl8pPr indent="-342900" lvl="7" marL="3657600">
              <a:spcBef>
                <a:spcPts val="500"/>
              </a:spcBef>
              <a:spcAft>
                <a:spcPts val="0"/>
              </a:spcAft>
              <a:buSzPts val="1800"/>
              <a:buChar char="･"/>
              <a:defRPr/>
            </a:lvl8pPr>
            <a:lvl9pPr indent="-342900" lvl="8" marL="4114800">
              <a:spcBef>
                <a:spcPts val="500"/>
              </a:spcBef>
              <a:spcAft>
                <a:spcPts val="500"/>
              </a:spcAft>
              <a:buSzPts val="1800"/>
              <a:buChar char="･"/>
              <a:defRPr/>
            </a:lvl9pPr>
          </a:lstStyle>
          <a:p/>
        </p:txBody>
      </p:sp>
      <p:sp>
        <p:nvSpPr>
          <p:cNvPr id="345" name="Google Shape;345;p2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48" name="Google Shape;348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 1">
  <p:cSld name="CUSTOM_4_1_2">
    <p:bg>
      <p:bgPr>
        <a:solidFill>
          <a:srgbClr val="353535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/>
          <p:nvPr/>
        </p:nvSpPr>
        <p:spPr>
          <a:xfrm>
            <a:off x="0" y="20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-</a:t>
            </a:r>
            <a:endParaRPr sz="1900"/>
          </a:p>
        </p:txBody>
      </p:sp>
      <p:pic>
        <p:nvPicPr>
          <p:cNvPr id="351" name="Google Shape;351;p30"/>
          <p:cNvPicPr preferRelativeResize="0"/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1778000" y="1079500"/>
            <a:ext cx="8636000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0"/>
          <p:cNvSpPr txBox="1"/>
          <p:nvPr>
            <p:ph idx="1" type="body"/>
          </p:nvPr>
        </p:nvSpPr>
        <p:spPr>
          <a:xfrm>
            <a:off x="8669900" y="1849475"/>
            <a:ext cx="21321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3" name="Google Shape;353;p30"/>
          <p:cNvSpPr txBox="1"/>
          <p:nvPr>
            <p:ph idx="2" type="body"/>
          </p:nvPr>
        </p:nvSpPr>
        <p:spPr>
          <a:xfrm>
            <a:off x="5708700" y="1849475"/>
            <a:ext cx="21321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▸"/>
              <a:defRPr>
                <a:solidFill>
                  <a:srgbClr val="FFFFFF"/>
                </a:solidFill>
              </a:defRPr>
            </a:lvl1pPr>
            <a:lvl2pPr indent="-342900" lvl="1" marL="914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2pPr>
            <a:lvl3pPr indent="-342900" lvl="2" marL="1371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3pPr>
            <a:lvl4pPr indent="-342900" lvl="3" marL="18288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4pPr>
            <a:lvl5pPr indent="-342900" lvl="4" marL="22860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5pPr>
            <a:lvl6pPr indent="-342900" lvl="5" marL="27432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6pPr>
            <a:lvl7pPr indent="-342900" lvl="6" marL="32004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7pPr>
            <a:lvl8pPr indent="-342900" lvl="7" marL="365760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8pPr>
            <a:lvl9pPr indent="-342900" lvl="8" marL="411480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rgbClr val="FFFFFF"/>
              </a:buClr>
              <a:buSzPts val="18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4" name="Google Shape;354;p30"/>
          <p:cNvSpPr txBox="1"/>
          <p:nvPr>
            <p:ph type="title"/>
          </p:nvPr>
        </p:nvSpPr>
        <p:spPr>
          <a:xfrm>
            <a:off x="900275" y="1736433"/>
            <a:ext cx="3885900" cy="269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cxnSp>
        <p:nvCxnSpPr>
          <p:cNvPr id="355" name="Google Shape;355;p3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0"/>
          <p:cNvCxnSpPr/>
          <p:nvPr/>
        </p:nvCxnSpPr>
        <p:spPr>
          <a:xfrm rot="10800000">
            <a:off x="447767" y="6401700"/>
            <a:ext cx="0" cy="456300"/>
          </a:xfrm>
          <a:prstGeom prst="straightConnector1">
            <a:avLst/>
          </a:prstGeom>
          <a:noFill/>
          <a:ln cap="flat" cmpd="sng" w="952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3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0"/>
          <p:cNvSpPr txBox="1"/>
          <p:nvPr>
            <p:ph idx="3" type="subTitle"/>
          </p:nvPr>
        </p:nvSpPr>
        <p:spPr>
          <a:xfrm>
            <a:off x="885050" y="6169550"/>
            <a:ext cx="8002500" cy="56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59" name="Google Shape;3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79" y="219329"/>
            <a:ext cx="3011256" cy="5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42" name="Google Shape;42;p4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sz="28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2083725" y="1752350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2" type="subTitle"/>
          </p:nvPr>
        </p:nvSpPr>
        <p:spPr>
          <a:xfrm>
            <a:off x="20837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3" type="subTitle"/>
          </p:nvPr>
        </p:nvSpPr>
        <p:spPr>
          <a:xfrm>
            <a:off x="4471850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 sz="1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" name="Google Shape;48;p4"/>
          <p:cNvCxnSpPr/>
          <p:nvPr/>
        </p:nvCxnSpPr>
        <p:spPr>
          <a:xfrm rot="10800000">
            <a:off x="447831" y="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4"/>
          <p:cNvCxnSpPr/>
          <p:nvPr/>
        </p:nvCxnSpPr>
        <p:spPr>
          <a:xfrm rot="10800000">
            <a:off x="447825" y="6416106"/>
            <a:ext cx="0" cy="4419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" name="Google Shape;5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75" y="159625"/>
            <a:ext cx="3256997" cy="6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300700" y="819788"/>
            <a:ext cx="9590599" cy="52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5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7960475" y="2691675"/>
            <a:ext cx="3299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https://www.youtube.com/@Podman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8" name="Google Shape;58;p5"/>
          <p:cNvSpPr txBox="1"/>
          <p:nvPr/>
        </p:nvSpPr>
        <p:spPr>
          <a:xfrm>
            <a:off x="7960472" y="33835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9" name="Google Shape;59;p5"/>
          <p:cNvSpPr txBox="1"/>
          <p:nvPr/>
        </p:nvSpPr>
        <p:spPr>
          <a:xfrm>
            <a:off x="7960472" y="40753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twitter.com/Podman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60" name="Google Shape;60;p5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2672" y="3470249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2672" y="277837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2674" y="2086500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42672" y="4162124"/>
            <a:ext cx="282625" cy="2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2475" y="5795700"/>
            <a:ext cx="3256997" cy="6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75"/>
            <a:ext cx="449435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6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6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ed Hat Display"/>
              <a:buNone/>
              <a:defRPr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 Medium"/>
              <a:buNone/>
              <a:defRPr sz="14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6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6" name="Google Shape;76;p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18300" y="3239625"/>
            <a:ext cx="6868025" cy="3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4703" y="6067275"/>
            <a:ext cx="3803698" cy="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75"/>
            <a:ext cx="449435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18300" y="3239625"/>
            <a:ext cx="6868025" cy="3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7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None/>
              <a:defRPr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7"/>
          <p:cNvSpPr txBox="1"/>
          <p:nvPr/>
        </p:nvSpPr>
        <p:spPr>
          <a:xfrm>
            <a:off x="5903450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5903450" y="5174300"/>
            <a:ext cx="27510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https://www.youtube.com/@Podman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9196525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9196525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91" name="Google Shape;91;p7"/>
          <p:cNvPicPr preferRelativeResize="0"/>
          <p:nvPr/>
        </p:nvPicPr>
        <p:blipFill rotWithShape="1">
          <a:blip r:embed="rId5">
            <a:alphaModFix/>
          </a:blip>
          <a:srcRect b="0" l="2507" r="2498" t="0"/>
          <a:stretch/>
        </p:blipFill>
        <p:spPr>
          <a:xfrm>
            <a:off x="8967459" y="5174306"/>
            <a:ext cx="229074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8967459" y="4669206"/>
            <a:ext cx="229074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7">
            <a:alphaModFix/>
          </a:blip>
          <a:srcRect b="0" l="2507" r="2498" t="0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8">
            <a:alphaModFix/>
          </a:blip>
          <a:srcRect b="0" l="2507" r="2498" t="0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binar title">
  <p:cSld name="TITLE_3">
    <p:bg>
      <p:bgPr>
        <a:solidFill>
          <a:srgbClr val="EBEBEB">
            <a:alpha val="0"/>
          </a:srgbClr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/>
          <p:nvPr>
            <p:ph idx="1" type="subTitle"/>
          </p:nvPr>
        </p:nvSpPr>
        <p:spPr>
          <a:xfrm>
            <a:off x="1169325" y="44362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6EB4"/>
              </a:buClr>
              <a:buSzPts val="2800"/>
              <a:buFont typeface="Red Hat Display"/>
              <a:buNone/>
              <a:defRPr sz="2800">
                <a:solidFill>
                  <a:srgbClr val="3C6EB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8"/>
          <p:cNvSpPr txBox="1"/>
          <p:nvPr>
            <p:ph type="title"/>
          </p:nvPr>
        </p:nvSpPr>
        <p:spPr>
          <a:xfrm>
            <a:off x="1169475" y="2658025"/>
            <a:ext cx="98718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2pPr>
            <a:lvl3pPr lvl="2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3pPr>
            <a:lvl4pPr lvl="3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4pPr>
            <a:lvl5pPr lvl="4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5pPr>
            <a:lvl6pPr lvl="5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6pPr>
            <a:lvl7pPr lvl="6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7pPr>
            <a:lvl8pPr lvl="7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8pPr>
            <a:lvl9pPr lvl="8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2" type="subTitle"/>
          </p:nvPr>
        </p:nvSpPr>
        <p:spPr>
          <a:xfrm>
            <a:off x="1169325" y="5454694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Display Medium"/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3" type="subTitle"/>
          </p:nvPr>
        </p:nvSpPr>
        <p:spPr>
          <a:xfrm>
            <a:off x="3557450" y="5454694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ed Hat Display Medium"/>
              <a:buNone/>
              <a:defRPr sz="14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ed Hat Text Medium"/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01" name="Google Shape;101;p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9325" y="519825"/>
            <a:ext cx="5036376" cy="7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06" name="Google Shape;106;p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9"/>
          <p:cNvSpPr txBox="1"/>
          <p:nvPr>
            <p:ph idx="1" type="subTitle"/>
          </p:nvPr>
        </p:nvSpPr>
        <p:spPr>
          <a:xfrm>
            <a:off x="487880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9" name="Google Shape;109;p9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9pPr>
          </a:lstStyle>
          <a:p/>
        </p:txBody>
      </p:sp>
      <p:sp>
        <p:nvSpPr>
          <p:cNvPr id="110" name="Google Shape;110;p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9768150" y="6035850"/>
            <a:ext cx="11931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450" y="6169562"/>
            <a:ext cx="2616950" cy="367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>
            <a:off x="9637800" y="5494425"/>
            <a:ext cx="1253400" cy="12033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16" name="Google Shape;116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B5CF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0"/>
          <p:cNvSpPr txBox="1"/>
          <p:nvPr>
            <p:ph idx="1" type="subTitle"/>
          </p:nvPr>
        </p:nvSpPr>
        <p:spPr>
          <a:xfrm>
            <a:off x="467725" y="55450"/>
            <a:ext cx="5052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Display Medium"/>
              <a:buNone/>
              <a:defRPr sz="1000">
                <a:solidFill>
                  <a:srgbClr val="8B5CF6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1000"/>
              <a:buFont typeface="Red Hat Text Medium"/>
              <a:buNone/>
              <a:defRPr sz="1000">
                <a:solidFill>
                  <a:srgbClr val="8B5CF6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3102" y="6114450"/>
            <a:ext cx="2762450" cy="5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ed Hat Display"/>
              <a:buChar char="▸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42900" lvl="1" marL="914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42900" lvl="2" marL="1371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42900" lvl="3" marL="18288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42900" lvl="4" marL="22860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42900" lvl="5" marL="27432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42900" lvl="6" marL="3200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42900" lvl="7" marL="3657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42900" lvl="8" marL="4114800" rtl="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Red Hat Display"/>
              <a:buChar char="･"/>
              <a:defRPr sz="18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odman-desktop.io/extend" TargetMode="External"/><Relationship Id="rId4" Type="http://schemas.openxmlformats.org/officeDocument/2006/relationships/hyperlink" Target="https://podman-desktop.io/docs/extensions/developing" TargetMode="External"/><Relationship Id="rId5" Type="http://schemas.openxmlformats.org/officeDocument/2006/relationships/hyperlink" Target="https://podman-desktop.io/tutorial/creating-an-extension" TargetMode="External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odman-desktop.io/api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podman-desktop/extension-template-minimal" TargetMode="External"/><Relationship Id="rId4" Type="http://schemas.openxmlformats.org/officeDocument/2006/relationships/hyperlink" Target="https://github.com/podman-desktop/extension-template-webview" TargetMode="External"/><Relationship Id="rId5" Type="http://schemas.openxmlformats.org/officeDocument/2006/relationships/hyperlink" Target="https://github.com/podman-desktop/extension-template-full" TargetMode="External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odman-desktop.io/storybook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odman-desktop.io/extensions" TargetMode="External"/><Relationship Id="rId4" Type="http://schemas.openxmlformats.org/officeDocument/2006/relationships/hyperlink" Target="https://github.com/podman-desktop/podman-desktop-catalog" TargetMode="External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hyperlink" Target="https://podman-desktop.io/" TargetMode="External"/><Relationship Id="rId9" Type="http://schemas.openxmlformats.org/officeDocument/2006/relationships/image" Target="../media/image34.png"/><Relationship Id="rId5" Type="http://schemas.openxmlformats.org/officeDocument/2006/relationships/hyperlink" Target="https://github.com/podman-desktop" TargetMode="External"/><Relationship Id="rId6" Type="http://schemas.openxmlformats.org/officeDocument/2006/relationships/hyperlink" Target="https://kubernetes.slack.com/archives/C05J0D0V525" TargetMode="External"/><Relationship Id="rId7" Type="http://schemas.openxmlformats.org/officeDocument/2006/relationships/image" Target="../media/image39.png"/><Relationship Id="rId8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2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7" Type="http://schemas.openxmlformats.org/officeDocument/2006/relationships/image" Target="../media/image30.png"/><Relationship Id="rId8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2007525" y="1459375"/>
            <a:ext cx="91596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Extending </a:t>
            </a:r>
            <a:r>
              <a:rPr lang="en" sz="38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Podman </a:t>
            </a:r>
            <a:r>
              <a:rPr lang="en" sz="38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Desktop</a:t>
            </a:r>
            <a:endParaRPr sz="3800"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65" name="Google Shape;365;p3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31"/>
          <p:cNvSpPr txBox="1"/>
          <p:nvPr>
            <p:ph idx="1" type="subTitle"/>
          </p:nvPr>
        </p:nvSpPr>
        <p:spPr>
          <a:xfrm>
            <a:off x="20075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7" name="Google Shape;367;p31"/>
          <p:cNvSpPr txBox="1"/>
          <p:nvPr>
            <p:ph idx="2" type="subTitle"/>
          </p:nvPr>
        </p:nvSpPr>
        <p:spPr>
          <a:xfrm>
            <a:off x="2007525" y="46055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 Hat</a:t>
            </a:r>
            <a:endParaRPr/>
          </a:p>
        </p:txBody>
      </p:sp>
      <p:pic>
        <p:nvPicPr>
          <p:cNvPr id="368" name="Google Shape;368;p31"/>
          <p:cNvPicPr preferRelativeResize="0"/>
          <p:nvPr/>
        </p:nvPicPr>
        <p:blipFill rotWithShape="1">
          <a:blip r:embed="rId3">
            <a:alphaModFix/>
          </a:blip>
          <a:srcRect b="0" l="0" r="81386" t="0"/>
          <a:stretch/>
        </p:blipFill>
        <p:spPr>
          <a:xfrm>
            <a:off x="8763525" y="2156401"/>
            <a:ext cx="2040299" cy="203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6" name="Google Shape;536;p40"/>
          <p:cNvSpPr txBox="1"/>
          <p:nvPr>
            <p:ph type="title"/>
          </p:nvPr>
        </p:nvSpPr>
        <p:spPr>
          <a:xfrm>
            <a:off x="900275" y="1736425"/>
            <a:ext cx="10444800" cy="269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Extending Podman Desktop</a:t>
            </a:r>
            <a:endParaRPr b="1" sz="3200"/>
          </a:p>
        </p:txBody>
      </p:sp>
      <p:sp>
        <p:nvSpPr>
          <p:cNvPr id="537" name="Google Shape;537;p40"/>
          <p:cNvSpPr txBox="1"/>
          <p:nvPr>
            <p:ph idx="3" type="subTitle"/>
          </p:nvPr>
        </p:nvSpPr>
        <p:spPr>
          <a:xfrm>
            <a:off x="885050" y="6169550"/>
            <a:ext cx="8002500" cy="56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1"/>
          <p:cNvSpPr txBox="1"/>
          <p:nvPr>
            <p:ph type="title"/>
          </p:nvPr>
        </p:nvSpPr>
        <p:spPr>
          <a:xfrm>
            <a:off x="44050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  <p:sp>
        <p:nvSpPr>
          <p:cNvPr id="543" name="Google Shape;543;p41"/>
          <p:cNvSpPr txBox="1"/>
          <p:nvPr>
            <p:ph idx="1" type="body"/>
          </p:nvPr>
        </p:nvSpPr>
        <p:spPr>
          <a:xfrm>
            <a:off x="415600" y="1536624"/>
            <a:ext cx="11360700" cy="45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Building an extension is the fastest way to add function to Podman Desktop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>
                <a:solidFill>
                  <a:schemeClr val="dk1"/>
                </a:solidFill>
              </a:rPr>
              <a:t>(Although we’re always open to contributions to the core, including new extension points)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There is lots of help to get started - we’ll cover the highlights here</a:t>
            </a:r>
            <a:endParaRPr sz="2000">
              <a:solidFill>
                <a:schemeClr val="dk1"/>
              </a:solidFill>
            </a:endParaRPr>
          </a:p>
          <a:p>
            <a:pPr indent="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Main page: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https://podman-desktop.io/extend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Documentation: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https://podman-desktop.io/docs/extensions/developing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Tutorial on creating an extension: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https://podman-desktop.io/tutorial/creating-an-extension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44" name="Google Shape;544;p41"/>
          <p:cNvPicPr preferRelativeResize="0"/>
          <p:nvPr/>
        </p:nvPicPr>
        <p:blipFill rotWithShape="1">
          <a:blip r:embed="rId6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2"/>
          <p:cNvSpPr txBox="1"/>
          <p:nvPr>
            <p:ph type="title"/>
          </p:nvPr>
        </p:nvSpPr>
        <p:spPr>
          <a:xfrm>
            <a:off x="44050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Options</a:t>
            </a:r>
            <a:endParaRPr/>
          </a:p>
        </p:txBody>
      </p:sp>
      <p:sp>
        <p:nvSpPr>
          <p:cNvPr id="550" name="Google Shape;550;p42"/>
          <p:cNvSpPr txBox="1"/>
          <p:nvPr>
            <p:ph idx="1" type="body"/>
          </p:nvPr>
        </p:nvSpPr>
        <p:spPr>
          <a:xfrm>
            <a:off x="415600" y="1536624"/>
            <a:ext cx="11360700" cy="45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Extensions are distributed as OCI images from OCI registries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Two styles of extensions are supported: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>
                <a:solidFill>
                  <a:schemeClr val="dk1"/>
                </a:solidFill>
              </a:rPr>
              <a:t>Podman Desktop extension model</a:t>
            </a:r>
            <a:endParaRPr sz="2000">
              <a:solidFill>
                <a:schemeClr val="dk1"/>
              </a:solidFill>
            </a:endParaRPr>
          </a:p>
          <a:p>
            <a:pPr indent="-4318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>
                <a:solidFill>
                  <a:schemeClr val="dk1"/>
                </a:solidFill>
              </a:rPr>
              <a:t>Fine grained - contribute to individual actions or API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>
                <a:solidFill>
                  <a:schemeClr val="dk1"/>
                </a:solidFill>
              </a:rPr>
              <a:t>Docker Desktop extension model</a:t>
            </a:r>
            <a:endParaRPr sz="2000">
              <a:solidFill>
                <a:schemeClr val="dk1"/>
              </a:solidFill>
            </a:endParaRPr>
          </a:p>
          <a:p>
            <a:pPr indent="-4318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>
                <a:solidFill>
                  <a:schemeClr val="dk1"/>
                </a:solidFill>
              </a:rPr>
              <a:t>Coarse grained - contribute a whole page to the navigation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Are you the author of a Docker Desktop extension?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>
                <a:solidFill>
                  <a:schemeClr val="dk1"/>
                </a:solidFill>
              </a:rPr>
              <a:t>Use the ‘Install custom’ option to quickly test it in Podman Desktop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51" name="Google Shape;551;p42"/>
          <p:cNvPicPr preferRelativeResize="0"/>
          <p:nvPr/>
        </p:nvPicPr>
        <p:blipFill rotWithShape="1">
          <a:blip r:embed="rId3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3"/>
          <p:cNvSpPr txBox="1"/>
          <p:nvPr>
            <p:ph type="title"/>
          </p:nvPr>
        </p:nvSpPr>
        <p:spPr>
          <a:xfrm>
            <a:off x="44050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 Extension</a:t>
            </a:r>
            <a:endParaRPr/>
          </a:p>
        </p:txBody>
      </p:sp>
      <p:sp>
        <p:nvSpPr>
          <p:cNvPr id="557" name="Google Shape;557;p43"/>
          <p:cNvSpPr txBox="1"/>
          <p:nvPr>
            <p:ph idx="1" type="body"/>
          </p:nvPr>
        </p:nvSpPr>
        <p:spPr>
          <a:xfrm>
            <a:off x="415600" y="1536624"/>
            <a:ext cx="11360700" cy="45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Node.js: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･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 @podman-desktop/api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Extensions are activated and then register: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activate()</a:t>
            </a:r>
            <a:r>
              <a:rPr lang="en" sz="2000">
                <a:solidFill>
                  <a:schemeClr val="dk1"/>
                </a:solidFill>
              </a:rPr>
              <a:t> function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･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{version} from '@podman-desktop/api';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Full API &amp; extension point documentation: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https://podman-desktop.io/api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58" name="Google Shape;558;p43"/>
          <p:cNvPicPr preferRelativeResize="0"/>
          <p:nvPr/>
        </p:nvPicPr>
        <p:blipFill rotWithShape="1">
          <a:blip r:embed="rId4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4"/>
          <p:cNvSpPr txBox="1"/>
          <p:nvPr>
            <p:ph type="title"/>
          </p:nvPr>
        </p:nvSpPr>
        <p:spPr>
          <a:xfrm>
            <a:off x="44050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564" name="Google Shape;564;p44"/>
          <p:cNvSpPr txBox="1"/>
          <p:nvPr>
            <p:ph idx="1" type="body"/>
          </p:nvPr>
        </p:nvSpPr>
        <p:spPr>
          <a:xfrm>
            <a:off x="415600" y="1536624"/>
            <a:ext cx="11360700" cy="45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We have several templates (fork &amp; try) to start a new project: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https://github.com/podman-desktop/extension-template-minimal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https://github.com/podman-desktop/extension-template-webview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https://github.com/podman-desktop/extension-template-full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Or look at the repos of other extensions in the catalog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65" name="Google Shape;565;p44"/>
          <p:cNvPicPr preferRelativeResize="0"/>
          <p:nvPr/>
        </p:nvPicPr>
        <p:blipFill rotWithShape="1">
          <a:blip r:embed="rId6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"/>
          <p:cNvSpPr txBox="1"/>
          <p:nvPr>
            <p:ph type="title"/>
          </p:nvPr>
        </p:nvSpPr>
        <p:spPr>
          <a:xfrm>
            <a:off x="44050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some of the things that can be extended</a:t>
            </a:r>
            <a:endParaRPr/>
          </a:p>
        </p:txBody>
      </p:sp>
      <p:sp>
        <p:nvSpPr>
          <p:cNvPr id="571" name="Google Shape;571;p45"/>
          <p:cNvSpPr txBox="1"/>
          <p:nvPr>
            <p:ph idx="1" type="body"/>
          </p:nvPr>
        </p:nvSpPr>
        <p:spPr>
          <a:xfrm>
            <a:off x="800750" y="1536625"/>
            <a:ext cx="4495200" cy="45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Extension points: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Configuration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Container engines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Kubernetes provider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Authentication provider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Registry providers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CLI tools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Commands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Menu items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Webviews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Context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Image checker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System tray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Status bar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…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 rotWithShape="1">
          <a:blip r:embed="rId3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5"/>
          <p:cNvSpPr txBox="1"/>
          <p:nvPr>
            <p:ph idx="1" type="body"/>
          </p:nvPr>
        </p:nvSpPr>
        <p:spPr>
          <a:xfrm>
            <a:off x="5970000" y="1536625"/>
            <a:ext cx="5338800" cy="45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API: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Navigation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Environment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Watch the filesystem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Open a web browser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List other extensions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Exec a process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Get proxy configuration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Open dialogs, quick pick, notifications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Launch tasks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…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6"/>
          <p:cNvSpPr txBox="1"/>
          <p:nvPr>
            <p:ph type="title"/>
          </p:nvPr>
        </p:nvSpPr>
        <p:spPr>
          <a:xfrm>
            <a:off x="44050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the Podman Desktop UI</a:t>
            </a:r>
            <a:endParaRPr/>
          </a:p>
        </p:txBody>
      </p:sp>
      <p:sp>
        <p:nvSpPr>
          <p:cNvPr id="579" name="Google Shape;579;p46"/>
          <p:cNvSpPr txBox="1"/>
          <p:nvPr>
            <p:ph idx="1" type="body"/>
          </p:nvPr>
        </p:nvSpPr>
        <p:spPr>
          <a:xfrm>
            <a:off x="415600" y="1536624"/>
            <a:ext cx="11360700" cy="45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There is a custom UI library for extensions that want to fit in seamlessly: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urier New"/>
              <a:buChar char="･"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 @podman-desktop/ui-svelte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Contains Buttons, StatusIcon, Checkbox, Dropdown, ErrorPage, layouts, etc.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See documentation (stories) for all the components: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https://podman-desktop.io/storybook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80" name="Google Shape;580;p46"/>
          <p:cNvPicPr preferRelativeResize="0"/>
          <p:nvPr/>
        </p:nvPicPr>
        <p:blipFill rotWithShape="1">
          <a:blip r:embed="rId4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7"/>
          <p:cNvSpPr txBox="1"/>
          <p:nvPr>
            <p:ph type="title"/>
          </p:nvPr>
        </p:nvSpPr>
        <p:spPr>
          <a:xfrm>
            <a:off x="44050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Contributing to the Catalog</a:t>
            </a:r>
            <a:endParaRPr/>
          </a:p>
        </p:txBody>
      </p:sp>
      <p:sp>
        <p:nvSpPr>
          <p:cNvPr id="586" name="Google Shape;586;p47"/>
          <p:cNvSpPr txBox="1"/>
          <p:nvPr>
            <p:ph idx="1" type="body"/>
          </p:nvPr>
        </p:nvSpPr>
        <p:spPr>
          <a:xfrm>
            <a:off x="415600" y="1536624"/>
            <a:ext cx="11360700" cy="455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The extension catalog can be found at: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>
                <a:solidFill>
                  <a:schemeClr val="dk1"/>
                </a:solidFill>
              </a:rPr>
              <a:t>Within Podman Desktop: puzzle icon</a:t>
            </a:r>
            <a:endParaRPr sz="2000">
              <a:solidFill>
                <a:schemeClr val="dk1"/>
              </a:solidFill>
            </a:endParaRPr>
          </a:p>
          <a:p>
            <a:pPr indent="-431800" lvl="1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･"/>
            </a:pPr>
            <a:r>
              <a:rPr lang="en" sz="2000">
                <a:solidFill>
                  <a:schemeClr val="dk1"/>
                </a:solidFill>
              </a:rPr>
              <a:t>Online: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https://podman-desktop.io/extensions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The catalog repository: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https://github.com/podman-desktop/podman-desktop-catalog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Contributing to the catalog is simple, check existing extensions or PRs for examples 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87" name="Google Shape;587;p47"/>
          <p:cNvPicPr preferRelativeResize="0"/>
          <p:nvPr/>
        </p:nvPicPr>
        <p:blipFill rotWithShape="1">
          <a:blip r:embed="rId5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48"/>
          <p:cNvSpPr txBox="1"/>
          <p:nvPr>
            <p:ph type="title"/>
          </p:nvPr>
        </p:nvSpPr>
        <p:spPr>
          <a:xfrm>
            <a:off x="873600" y="900248"/>
            <a:ext cx="10444800" cy="103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Thank You!</a:t>
            </a:r>
            <a:endParaRPr b="1" sz="3200"/>
          </a:p>
        </p:txBody>
      </p:sp>
      <p:sp>
        <p:nvSpPr>
          <p:cNvPr id="594" name="Google Shape;594;p48"/>
          <p:cNvSpPr txBox="1"/>
          <p:nvPr>
            <p:ph idx="3" type="subTitle"/>
          </p:nvPr>
        </p:nvSpPr>
        <p:spPr>
          <a:xfrm>
            <a:off x="885050" y="6169550"/>
            <a:ext cx="8002500" cy="56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2875" y="3867450"/>
            <a:ext cx="242375" cy="2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8"/>
          <p:cNvSpPr txBox="1"/>
          <p:nvPr/>
        </p:nvSpPr>
        <p:spPr>
          <a:xfrm>
            <a:off x="7585525" y="2900350"/>
            <a:ext cx="43779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https://podman-desktop.io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https://github.com/podman-desktop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97A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https://kubernetes.slack.com/podman-desktop</a:t>
            </a:r>
            <a:endParaRPr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7" name="Google Shape;59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8975" y="3429000"/>
            <a:ext cx="230175" cy="2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8"/>
          <p:cNvPicPr preferRelativeResize="0"/>
          <p:nvPr/>
        </p:nvPicPr>
        <p:blipFill rotWithShape="1">
          <a:blip r:embed="rId8">
            <a:alphaModFix/>
          </a:blip>
          <a:srcRect b="0" l="0" r="81386" t="0"/>
          <a:stretch/>
        </p:blipFill>
        <p:spPr>
          <a:xfrm>
            <a:off x="7059783" y="2989125"/>
            <a:ext cx="288551" cy="28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p48"/>
          <p:cNvCxnSpPr/>
          <p:nvPr/>
        </p:nvCxnSpPr>
        <p:spPr>
          <a:xfrm>
            <a:off x="5109050" y="1748950"/>
            <a:ext cx="2035200" cy="0"/>
          </a:xfrm>
          <a:prstGeom prst="straightConnector1">
            <a:avLst/>
          </a:prstGeom>
          <a:noFill/>
          <a:ln cap="flat" cmpd="sng" w="9525">
            <a:solidFill>
              <a:srgbClr val="892CA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0" name="Google Shape;600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6343" y="2283775"/>
            <a:ext cx="4839782" cy="33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74" name="Google Shape;374;p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2"/>
          <p:cNvSpPr txBox="1"/>
          <p:nvPr>
            <p:ph type="title"/>
          </p:nvPr>
        </p:nvSpPr>
        <p:spPr>
          <a:xfrm>
            <a:off x="900275" y="1736433"/>
            <a:ext cx="3885900" cy="269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we’ll discuss today</a:t>
            </a:r>
            <a:endParaRPr/>
          </a:p>
        </p:txBody>
      </p:sp>
      <p:sp>
        <p:nvSpPr>
          <p:cNvPr id="376" name="Google Shape;376;p32"/>
          <p:cNvSpPr txBox="1"/>
          <p:nvPr>
            <p:ph idx="2" type="body"/>
          </p:nvPr>
        </p:nvSpPr>
        <p:spPr>
          <a:xfrm>
            <a:off x="6255325" y="1849475"/>
            <a:ext cx="4950900" cy="30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▸"/>
            </a:pPr>
            <a:r>
              <a:rPr lang="en" sz="1900">
                <a:solidFill>
                  <a:schemeClr val="lt1"/>
                </a:solidFill>
              </a:rPr>
              <a:t>Podman Desktop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900"/>
              <a:buChar char="▸"/>
            </a:pPr>
            <a:r>
              <a:rPr lang="en" sz="1900">
                <a:solidFill>
                  <a:schemeClr val="lt1"/>
                </a:solidFill>
              </a:rPr>
              <a:t>Architectural Overview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700"/>
              </a:spcBef>
              <a:spcAft>
                <a:spcPts val="700"/>
              </a:spcAft>
              <a:buClr>
                <a:schemeClr val="lt1"/>
              </a:buClr>
              <a:buSzPts val="1900"/>
              <a:buChar char="▸"/>
            </a:pPr>
            <a:r>
              <a:rPr lang="en" sz="1900">
                <a:solidFill>
                  <a:schemeClr val="lt1"/>
                </a:solidFill>
              </a:rPr>
              <a:t>Extending Podman Desktop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/>
        </p:nvSpPr>
        <p:spPr>
          <a:xfrm>
            <a:off x="368033" y="2355333"/>
            <a:ext cx="5049300" cy="4022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3F3F3"/>
              </a:gs>
            </a:gsLst>
            <a:lin ang="0" scaled="0"/>
          </a:gradFill>
          <a:ln>
            <a:noFill/>
          </a:ln>
          <a:effectLst>
            <a:outerShdw rotWithShape="0" algn="bl" dir="5160000" dist="28575">
              <a:srgbClr val="892CA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382" name="Google Shape;382;p33"/>
          <p:cNvSpPr txBox="1"/>
          <p:nvPr/>
        </p:nvSpPr>
        <p:spPr>
          <a:xfrm>
            <a:off x="5285633" y="5443733"/>
            <a:ext cx="56844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83" name="Google Shape;383;p33"/>
          <p:cNvSpPr txBox="1"/>
          <p:nvPr/>
        </p:nvSpPr>
        <p:spPr>
          <a:xfrm>
            <a:off x="749066" y="2721500"/>
            <a:ext cx="50493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F2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D1F20"/>
                </a:solidFill>
                <a:latin typeface="Montserrat"/>
                <a:ea typeface="Montserrat"/>
                <a:cs typeface="Montserrat"/>
                <a:sym typeface="Montserrat"/>
              </a:rPr>
              <a:t>Install and run anywhere: Windows, Mac and Linux</a:t>
            </a:r>
            <a:endParaRPr sz="1200">
              <a:solidFill>
                <a:srgbClr val="1D1F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F2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1D1F20"/>
                </a:solidFill>
                <a:latin typeface="Montserrat"/>
                <a:ea typeface="Montserrat"/>
                <a:cs typeface="Montserrat"/>
                <a:sym typeface="Montserrat"/>
              </a:rPr>
              <a:t>Keep it up-to-date</a:t>
            </a:r>
            <a:endParaRPr sz="1200">
              <a:solidFill>
                <a:srgbClr val="1D1F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33"/>
          <p:cNvSpPr txBox="1"/>
          <p:nvPr/>
        </p:nvSpPr>
        <p:spPr>
          <a:xfrm>
            <a:off x="733700" y="2354900"/>
            <a:ext cx="3972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92CA0"/>
                </a:solidFill>
                <a:latin typeface="Montserrat"/>
                <a:ea typeface="Montserrat"/>
                <a:cs typeface="Montserrat"/>
                <a:sym typeface="Montserrat"/>
              </a:rPr>
              <a:t>Podman and Kubernetes</a:t>
            </a:r>
            <a:endParaRPr b="1" sz="1200">
              <a:solidFill>
                <a:srgbClr val="892C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875433" y="4726667"/>
            <a:ext cx="50493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95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VPN and Proxies configuration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95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Image registry management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95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AirGapped Installation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733800" y="4390000"/>
            <a:ext cx="3972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92CA0"/>
                </a:solidFill>
                <a:latin typeface="Montserrat"/>
                <a:ea typeface="Montserrat"/>
                <a:cs typeface="Montserrat"/>
                <a:sym typeface="Montserrat"/>
              </a:rPr>
              <a:t>Enterprise Readiness</a:t>
            </a:r>
            <a:endParaRPr b="1" sz="1200">
              <a:solidFill>
                <a:srgbClr val="892C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3"/>
          <p:cNvSpPr txBox="1"/>
          <p:nvPr/>
        </p:nvSpPr>
        <p:spPr>
          <a:xfrm>
            <a:off x="733800" y="5834200"/>
            <a:ext cx="50493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Connect and deploy to remote Kubernetes clusters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Enable remote managed services locally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733799" y="5467600"/>
            <a:ext cx="3972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92CA0"/>
                </a:solidFill>
                <a:latin typeface="Montserrat"/>
                <a:ea typeface="Montserrat"/>
                <a:cs typeface="Montserrat"/>
                <a:sym typeface="Montserrat"/>
              </a:rPr>
              <a:t>Bridge between local and remote</a:t>
            </a:r>
            <a:endParaRPr b="1" sz="1200">
              <a:solidFill>
                <a:srgbClr val="892C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749067" y="3530388"/>
            <a:ext cx="50493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Build, run, manage and debug Containers and Pods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Run Pods with or without Kubernetes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Manage multiple container Engines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609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Compatibility with Docker and Compose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33"/>
          <p:cNvSpPr txBox="1"/>
          <p:nvPr/>
        </p:nvSpPr>
        <p:spPr>
          <a:xfrm>
            <a:off x="749016" y="3131300"/>
            <a:ext cx="3972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892CA0"/>
                </a:solidFill>
                <a:latin typeface="Montserrat"/>
                <a:ea typeface="Montserrat"/>
                <a:cs typeface="Montserrat"/>
                <a:sym typeface="Montserrat"/>
              </a:rPr>
              <a:t>Containers and Pods</a:t>
            </a:r>
            <a:endParaRPr b="1" sz="1200">
              <a:solidFill>
                <a:srgbClr val="892C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097" y="2285455"/>
            <a:ext cx="6114877" cy="4341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/>
          <p:cNvPicPr preferRelativeResize="0"/>
          <p:nvPr/>
        </p:nvPicPr>
        <p:blipFill rotWithShape="1">
          <a:blip r:embed="rId4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 txBox="1"/>
          <p:nvPr>
            <p:ph type="title"/>
          </p:nvPr>
        </p:nvSpPr>
        <p:spPr>
          <a:xfrm>
            <a:off x="415650" y="301117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Podman Desktop?</a:t>
            </a:r>
            <a:endParaRPr/>
          </a:p>
        </p:txBody>
      </p:sp>
      <p:sp>
        <p:nvSpPr>
          <p:cNvPr id="394" name="Google Shape;394;p33"/>
          <p:cNvSpPr txBox="1"/>
          <p:nvPr/>
        </p:nvSpPr>
        <p:spPr>
          <a:xfrm>
            <a:off x="368025" y="1050950"/>
            <a:ext cx="11408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Podman Desktop provides an intuitive and user-friendly interface for developers to easily work with Containers and Kubernetes. It simplifies container management, streamlines Kubernetes workflows, and transitions from local development to production.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34"/>
          <p:cNvGrpSpPr/>
          <p:nvPr/>
        </p:nvGrpSpPr>
        <p:grpSpPr>
          <a:xfrm>
            <a:off x="332829" y="2413177"/>
            <a:ext cx="11623170" cy="3810677"/>
            <a:chOff x="380991" y="1662162"/>
            <a:chExt cx="8477259" cy="2710489"/>
          </a:xfrm>
        </p:grpSpPr>
        <p:sp>
          <p:nvSpPr>
            <p:cNvPr id="400" name="Google Shape;400;p34"/>
            <p:cNvSpPr/>
            <p:nvPr/>
          </p:nvSpPr>
          <p:spPr>
            <a:xfrm flipH="1" rot="10800000">
              <a:off x="381000" y="1662162"/>
              <a:ext cx="8477250" cy="2371225"/>
            </a:xfrm>
            <a:prstGeom prst="flowChartManualOperation">
              <a:avLst/>
            </a:prstGeom>
            <a:gradFill>
              <a:gsLst>
                <a:gs pos="0">
                  <a:srgbClr val="D9D2E9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80991" y="4033951"/>
              <a:ext cx="8477100" cy="338700"/>
            </a:xfrm>
            <a:prstGeom prst="rect">
              <a:avLst/>
            </a:prstGeom>
            <a:solidFill>
              <a:srgbClr val="5300C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2" name="Google Shape;402;p34"/>
          <p:cNvCxnSpPr/>
          <p:nvPr/>
        </p:nvCxnSpPr>
        <p:spPr>
          <a:xfrm rot="10800000">
            <a:off x="3200583" y="2204280"/>
            <a:ext cx="0" cy="3457500"/>
          </a:xfrm>
          <a:prstGeom prst="straightConnector1">
            <a:avLst/>
          </a:prstGeom>
          <a:noFill/>
          <a:ln cap="rnd" cmpd="sng" w="19050">
            <a:solidFill>
              <a:srgbClr val="8E7CC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34"/>
          <p:cNvCxnSpPr/>
          <p:nvPr/>
        </p:nvCxnSpPr>
        <p:spPr>
          <a:xfrm rot="10800000">
            <a:off x="5774017" y="2188765"/>
            <a:ext cx="0" cy="3457500"/>
          </a:xfrm>
          <a:prstGeom prst="straightConnector1">
            <a:avLst/>
          </a:prstGeom>
          <a:noFill/>
          <a:ln cap="rnd" cmpd="sng" w="19050">
            <a:solidFill>
              <a:srgbClr val="8E7CC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34"/>
          <p:cNvCxnSpPr/>
          <p:nvPr/>
        </p:nvCxnSpPr>
        <p:spPr>
          <a:xfrm rot="10800000">
            <a:off x="9755694" y="2207980"/>
            <a:ext cx="0" cy="3457200"/>
          </a:xfrm>
          <a:prstGeom prst="straightConnector1">
            <a:avLst/>
          </a:prstGeom>
          <a:noFill/>
          <a:ln cap="rnd" cmpd="sng" w="19050">
            <a:solidFill>
              <a:srgbClr val="8E7CC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05" name="Google Shape;405;p34"/>
          <p:cNvSpPr txBox="1"/>
          <p:nvPr>
            <p:ph idx="4294967295" type="subTitle"/>
          </p:nvPr>
        </p:nvSpPr>
        <p:spPr>
          <a:xfrm>
            <a:off x="968575" y="1218350"/>
            <a:ext cx="10065000" cy="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900">
                <a:solidFill>
                  <a:srgbClr val="892CA0"/>
                </a:solidFill>
                <a:latin typeface="Montserrat"/>
                <a:ea typeface="Montserrat"/>
                <a:cs typeface="Montserrat"/>
                <a:sym typeface="Montserrat"/>
              </a:rPr>
              <a:t>Provides an simple onboarding for the application developers to go from applications to containers, to pods, to Kubernetes.</a:t>
            </a:r>
            <a:endParaRPr sz="1900">
              <a:solidFill>
                <a:srgbClr val="892C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6" name="Google Shape;406;p34"/>
          <p:cNvGrpSpPr/>
          <p:nvPr/>
        </p:nvGrpSpPr>
        <p:grpSpPr>
          <a:xfrm>
            <a:off x="5996670" y="4664579"/>
            <a:ext cx="3749106" cy="426389"/>
            <a:chOff x="4414625" y="3129250"/>
            <a:chExt cx="2811900" cy="319800"/>
          </a:xfrm>
        </p:grpSpPr>
        <p:sp>
          <p:nvSpPr>
            <p:cNvPr id="407" name="Google Shape;407;p34"/>
            <p:cNvSpPr/>
            <p:nvPr/>
          </p:nvSpPr>
          <p:spPr>
            <a:xfrm>
              <a:off x="4414625" y="3129250"/>
              <a:ext cx="2811900" cy="3198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64007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4414625" y="3153593"/>
              <a:ext cx="26700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Red Hat Display Medium"/>
                  <a:ea typeface="Red Hat Display Medium"/>
                  <a:cs typeface="Red Hat Display Medium"/>
                  <a:sym typeface="Red Hat Display Medium"/>
                </a:rPr>
                <a:t>KInd / Minikube </a:t>
              </a:r>
              <a:endParaRPr sz="1500">
                <a:solidFill>
                  <a:srgbClr val="000000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endParaRPr>
            </a:p>
          </p:txBody>
        </p:sp>
      </p:grpSp>
      <p:sp>
        <p:nvSpPr>
          <p:cNvPr id="409" name="Google Shape;409;p34"/>
          <p:cNvSpPr/>
          <p:nvPr/>
        </p:nvSpPr>
        <p:spPr>
          <a:xfrm>
            <a:off x="6019150" y="2466678"/>
            <a:ext cx="3475200" cy="2027100"/>
          </a:xfrm>
          <a:prstGeom prst="rect">
            <a:avLst/>
          </a:prstGeom>
          <a:solidFill>
            <a:srgbClr val="FFFFFF">
              <a:alpha val="60780"/>
            </a:srgbClr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635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Kubernetes Cluster</a:t>
            </a:r>
            <a:endParaRPr sz="1500">
              <a:solidFill>
                <a:schemeClr val="dk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6151383" y="3527789"/>
            <a:ext cx="987300" cy="553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7254650" y="3527789"/>
            <a:ext cx="987300" cy="553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8348817" y="3527789"/>
            <a:ext cx="987300" cy="553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413" name="Google Shape;413;p34"/>
          <p:cNvSpPr txBox="1"/>
          <p:nvPr/>
        </p:nvSpPr>
        <p:spPr>
          <a:xfrm>
            <a:off x="6376749" y="4080982"/>
            <a:ext cx="5196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Node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4" name="Google Shape;414;p34"/>
          <p:cNvSpPr txBox="1"/>
          <p:nvPr/>
        </p:nvSpPr>
        <p:spPr>
          <a:xfrm>
            <a:off x="7466864" y="4080982"/>
            <a:ext cx="5196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Node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8574704" y="4080982"/>
            <a:ext cx="5196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Node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16" name="Google Shape;416;p34"/>
          <p:cNvSpPr/>
          <p:nvPr/>
        </p:nvSpPr>
        <p:spPr>
          <a:xfrm>
            <a:off x="6307916" y="3713055"/>
            <a:ext cx="704100" cy="260100"/>
          </a:xfrm>
          <a:prstGeom prst="rect">
            <a:avLst/>
          </a:prstGeom>
          <a:solidFill>
            <a:srgbClr val="43ADA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Pod</a:t>
            </a:r>
            <a:endParaRPr sz="15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417" name="Google Shape;417;p34"/>
          <p:cNvSpPr/>
          <p:nvPr/>
        </p:nvSpPr>
        <p:spPr>
          <a:xfrm>
            <a:off x="7380877" y="3704422"/>
            <a:ext cx="704100" cy="260100"/>
          </a:xfrm>
          <a:prstGeom prst="rect">
            <a:avLst/>
          </a:prstGeom>
          <a:solidFill>
            <a:srgbClr val="43ADA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Pod</a:t>
            </a:r>
            <a:endParaRPr sz="15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8494953" y="3704422"/>
            <a:ext cx="704100" cy="260100"/>
          </a:xfrm>
          <a:prstGeom prst="rect">
            <a:avLst/>
          </a:prstGeom>
          <a:solidFill>
            <a:srgbClr val="43ADA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Pod</a:t>
            </a:r>
            <a:endParaRPr sz="15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419" name="Google Shape;419;p34"/>
          <p:cNvCxnSpPr/>
          <p:nvPr/>
        </p:nvCxnSpPr>
        <p:spPr>
          <a:xfrm>
            <a:off x="6657458" y="3385422"/>
            <a:ext cx="21852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4"/>
          <p:cNvCxnSpPr>
            <a:endCxn id="418" idx="0"/>
          </p:cNvCxnSpPr>
          <p:nvPr/>
        </p:nvCxnSpPr>
        <p:spPr>
          <a:xfrm>
            <a:off x="8847003" y="3372922"/>
            <a:ext cx="0" cy="3315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34"/>
          <p:cNvCxnSpPr>
            <a:endCxn id="416" idx="0"/>
          </p:cNvCxnSpPr>
          <p:nvPr/>
        </p:nvCxnSpPr>
        <p:spPr>
          <a:xfrm>
            <a:off x="6659966" y="3377055"/>
            <a:ext cx="0" cy="33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34"/>
          <p:cNvCxnSpPr/>
          <p:nvPr/>
        </p:nvCxnSpPr>
        <p:spPr>
          <a:xfrm>
            <a:off x="7710783" y="3081617"/>
            <a:ext cx="0" cy="622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4"/>
          <p:cNvSpPr/>
          <p:nvPr/>
        </p:nvSpPr>
        <p:spPr>
          <a:xfrm>
            <a:off x="5992194" y="5213019"/>
            <a:ext cx="5918400" cy="415200"/>
          </a:xfrm>
          <a:prstGeom prst="homePlate">
            <a:avLst>
              <a:gd fmla="val 50000" name="adj"/>
            </a:avLst>
          </a:prstGeom>
          <a:solidFill>
            <a:srgbClr val="3C6EB4"/>
          </a:solidFill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6400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6307917" y="5266467"/>
            <a:ext cx="4846500" cy="342000"/>
          </a:xfrm>
          <a:prstGeom prst="rect">
            <a:avLst/>
          </a:prstGeom>
          <a:solidFill>
            <a:srgbClr val="3C6E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Kubernetes</a:t>
            </a:r>
            <a:r>
              <a:rPr lang="en" sz="1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 Remote and Managed  Services</a:t>
            </a:r>
            <a:endParaRPr sz="1500">
              <a:solidFill>
                <a:srgbClr val="000000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grpSp>
        <p:nvGrpSpPr>
          <p:cNvPr id="425" name="Google Shape;425;p34"/>
          <p:cNvGrpSpPr/>
          <p:nvPr/>
        </p:nvGrpSpPr>
        <p:grpSpPr>
          <a:xfrm>
            <a:off x="1690904" y="3937349"/>
            <a:ext cx="1355966" cy="1106372"/>
            <a:chOff x="1337624" y="2705875"/>
            <a:chExt cx="1017000" cy="829800"/>
          </a:xfrm>
        </p:grpSpPr>
        <p:sp>
          <p:nvSpPr>
            <p:cNvPr id="426" name="Google Shape;426;p34"/>
            <p:cNvSpPr/>
            <p:nvPr/>
          </p:nvSpPr>
          <p:spPr>
            <a:xfrm>
              <a:off x="1337624" y="2705875"/>
              <a:ext cx="1017000" cy="8298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7" name="Google Shape;42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5299" y="3023278"/>
              <a:ext cx="414900" cy="438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34"/>
            <p:cNvSpPr/>
            <p:nvPr/>
          </p:nvSpPr>
          <p:spPr>
            <a:xfrm>
              <a:off x="1367000" y="2760430"/>
              <a:ext cx="9315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ed Hat Display Medium"/>
                  <a:ea typeface="Red Hat Display Medium"/>
                  <a:cs typeface="Red Hat Display Medium"/>
                  <a:sym typeface="Red Hat Display Medium"/>
                </a:rPr>
                <a:t>Container</a:t>
              </a:r>
              <a:endParaRPr sz="1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endParaRPr>
            </a:p>
          </p:txBody>
        </p:sp>
      </p:grpSp>
      <p:pic>
        <p:nvPicPr>
          <p:cNvPr id="429" name="Google Shape;4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022" y="5783850"/>
            <a:ext cx="2292491" cy="4263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34"/>
          <p:cNvGrpSpPr/>
          <p:nvPr/>
        </p:nvGrpSpPr>
        <p:grpSpPr>
          <a:xfrm>
            <a:off x="3466661" y="2463204"/>
            <a:ext cx="2064748" cy="1317149"/>
            <a:chOff x="2661101" y="1706600"/>
            <a:chExt cx="1548600" cy="957300"/>
          </a:xfrm>
        </p:grpSpPr>
        <p:sp>
          <p:nvSpPr>
            <p:cNvPr id="431" name="Google Shape;431;p34"/>
            <p:cNvSpPr/>
            <p:nvPr/>
          </p:nvSpPr>
          <p:spPr>
            <a:xfrm>
              <a:off x="2661101" y="1706600"/>
              <a:ext cx="1548600" cy="9573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lt1"/>
            </a:solidFill>
            <a:ln cap="flat" cmpd="sng" w="19050">
              <a:solidFill>
                <a:srgbClr val="008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737650" y="1855250"/>
              <a:ext cx="13959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ed Hat Display Medium"/>
                  <a:ea typeface="Red Hat Display Medium"/>
                  <a:cs typeface="Red Hat Display Medium"/>
                  <a:sym typeface="Red Hat Display Medium"/>
                </a:rPr>
                <a:t>Docker-Compose</a:t>
              </a:r>
              <a:endParaRPr sz="1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endParaRPr>
            </a:p>
          </p:txBody>
        </p:sp>
        <p:pic>
          <p:nvPicPr>
            <p:cNvPr id="433" name="Google Shape;43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70843" y="2133114"/>
              <a:ext cx="414900" cy="438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84016" y="2141487"/>
              <a:ext cx="414900" cy="4384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" name="Google Shape;435;p34"/>
          <p:cNvGrpSpPr/>
          <p:nvPr/>
        </p:nvGrpSpPr>
        <p:grpSpPr>
          <a:xfrm>
            <a:off x="3466661" y="3913898"/>
            <a:ext cx="2064748" cy="1160371"/>
            <a:chOff x="2661101" y="2858275"/>
            <a:chExt cx="1548600" cy="870300"/>
          </a:xfrm>
        </p:grpSpPr>
        <p:sp>
          <p:nvSpPr>
            <p:cNvPr id="436" name="Google Shape;436;p34"/>
            <p:cNvSpPr/>
            <p:nvPr/>
          </p:nvSpPr>
          <p:spPr>
            <a:xfrm>
              <a:off x="2661101" y="2858275"/>
              <a:ext cx="1548600" cy="870300"/>
            </a:xfrm>
            <a:prstGeom prst="round2SameRect">
              <a:avLst>
                <a:gd fmla="val 0" name="adj1"/>
                <a:gd fmla="val 0" name="adj2"/>
              </a:avLst>
            </a:prstGeom>
            <a:solidFill>
              <a:schemeClr val="lt1"/>
            </a:solidFill>
            <a:ln cap="flat" cmpd="sng" w="1905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007231" y="2912830"/>
              <a:ext cx="9315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ed Hat Display Medium"/>
                  <a:ea typeface="Red Hat Display Medium"/>
                  <a:cs typeface="Red Hat Display Medium"/>
                  <a:sym typeface="Red Hat Display Medium"/>
                </a:rPr>
                <a:t>Pod</a:t>
              </a:r>
              <a:endParaRPr sz="1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endParaRPr>
            </a:p>
          </p:txBody>
        </p:sp>
        <p:pic>
          <p:nvPicPr>
            <p:cNvPr id="438" name="Google Shape;438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18443" y="3171490"/>
              <a:ext cx="414900" cy="438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31616" y="3179864"/>
              <a:ext cx="414900" cy="4384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36416" y="3179864"/>
              <a:ext cx="414900" cy="4384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1" name="Google Shape;441;p34"/>
          <p:cNvSpPr/>
          <p:nvPr/>
        </p:nvSpPr>
        <p:spPr>
          <a:xfrm>
            <a:off x="625817" y="5215117"/>
            <a:ext cx="5108400" cy="415200"/>
          </a:xfrm>
          <a:prstGeom prst="homePlate">
            <a:avLst>
              <a:gd fmla="val 50809" name="adj"/>
            </a:avLst>
          </a:prstGeom>
          <a:solidFill>
            <a:srgbClr val="9900FF"/>
          </a:solidFill>
          <a:ln cap="rnd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0058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42" name="Google Shape;442;p34"/>
          <p:cNvSpPr/>
          <p:nvPr/>
        </p:nvSpPr>
        <p:spPr>
          <a:xfrm>
            <a:off x="908687" y="5260587"/>
            <a:ext cx="457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Podman Engine</a:t>
            </a:r>
            <a:endParaRPr sz="1600">
              <a:solidFill>
                <a:srgbClr val="000000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  <p:sp>
        <p:nvSpPr>
          <p:cNvPr id="443" name="Google Shape;443;p34"/>
          <p:cNvSpPr/>
          <p:nvPr/>
        </p:nvSpPr>
        <p:spPr>
          <a:xfrm>
            <a:off x="6485717" y="2934989"/>
            <a:ext cx="2504700" cy="260100"/>
          </a:xfrm>
          <a:prstGeom prst="rect">
            <a:avLst/>
          </a:prstGeom>
          <a:solidFill>
            <a:srgbClr val="3C6EB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Ingress/Router</a:t>
            </a:r>
            <a:endParaRPr sz="8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4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4"/>
          <p:cNvSpPr txBox="1"/>
          <p:nvPr>
            <p:ph type="title"/>
          </p:nvPr>
        </p:nvSpPr>
        <p:spPr>
          <a:xfrm>
            <a:off x="41565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Mission Statement</a:t>
            </a:r>
            <a:endParaRPr sz="3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35"/>
          <p:cNvSpPr txBox="1"/>
          <p:nvPr>
            <p:ph type="title"/>
          </p:nvPr>
        </p:nvSpPr>
        <p:spPr>
          <a:xfrm>
            <a:off x="900275" y="1736425"/>
            <a:ext cx="10444800" cy="269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Architectural Overview</a:t>
            </a:r>
            <a:endParaRPr b="1" sz="3200"/>
          </a:p>
        </p:txBody>
      </p:sp>
      <p:sp>
        <p:nvSpPr>
          <p:cNvPr id="452" name="Google Shape;452;p35"/>
          <p:cNvSpPr txBox="1"/>
          <p:nvPr>
            <p:ph idx="3" type="subTitle"/>
          </p:nvPr>
        </p:nvSpPr>
        <p:spPr>
          <a:xfrm>
            <a:off x="885050" y="6169550"/>
            <a:ext cx="8002500" cy="56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/>
          <p:nvPr/>
        </p:nvSpPr>
        <p:spPr>
          <a:xfrm>
            <a:off x="4866075" y="3620600"/>
            <a:ext cx="2491800" cy="2607600"/>
          </a:xfrm>
          <a:prstGeom prst="roundRect">
            <a:avLst>
              <a:gd fmla="val 5528" name="adj"/>
            </a:avLst>
          </a:prstGeom>
          <a:solidFill>
            <a:schemeClr val="lt2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58" name="Google Shape;458;p36"/>
          <p:cNvSpPr txBox="1"/>
          <p:nvPr>
            <p:ph type="title"/>
          </p:nvPr>
        </p:nvSpPr>
        <p:spPr>
          <a:xfrm>
            <a:off x="44050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Overview</a:t>
            </a:r>
            <a:endParaRPr/>
          </a:p>
        </p:txBody>
      </p:sp>
      <p:sp>
        <p:nvSpPr>
          <p:cNvPr id="459" name="Google Shape;459;p36"/>
          <p:cNvSpPr txBox="1"/>
          <p:nvPr>
            <p:ph idx="1" type="body"/>
          </p:nvPr>
        </p:nvSpPr>
        <p:spPr>
          <a:xfrm>
            <a:off x="415600" y="1536626"/>
            <a:ext cx="11360700" cy="18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Built using Svelte, Tailwind, and Electron</a:t>
            </a:r>
            <a:endParaRPr sz="2000">
              <a:solidFill>
                <a:schemeClr val="dk1"/>
              </a:solidFill>
            </a:endParaRPr>
          </a:p>
          <a:p>
            <a:pPr indent="-43180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2000"/>
              <a:buChar char="▸"/>
            </a:pPr>
            <a:r>
              <a:rPr lang="en" sz="2000">
                <a:solidFill>
                  <a:schemeClr val="dk1"/>
                </a:solidFill>
              </a:rPr>
              <a:t>Very extendable: container engines, Kubernetes providers, CLI tools, menus, Webviews, Docker Desktop extensions, </a:t>
            </a:r>
            <a:r>
              <a:rPr lang="en" sz="2000">
                <a:solidFill>
                  <a:schemeClr val="dk1"/>
                </a:solidFill>
              </a:rPr>
              <a:t>…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5033350" y="5017775"/>
            <a:ext cx="10437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Extension API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1" name="Google Shape;461;p36"/>
          <p:cNvSpPr/>
          <p:nvPr/>
        </p:nvSpPr>
        <p:spPr>
          <a:xfrm>
            <a:off x="5033350" y="3800000"/>
            <a:ext cx="21750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Renderer (UI)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2" name="Google Shape;462;p36"/>
          <p:cNvSpPr/>
          <p:nvPr/>
        </p:nvSpPr>
        <p:spPr>
          <a:xfrm>
            <a:off x="6164600" y="4422375"/>
            <a:ext cx="10437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UI Library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3" name="Google Shape;463;p36"/>
          <p:cNvSpPr/>
          <p:nvPr/>
        </p:nvSpPr>
        <p:spPr>
          <a:xfrm>
            <a:off x="1780625" y="4397963"/>
            <a:ext cx="10437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Simple package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4" name="Google Shape;464;p36"/>
          <p:cNvSpPr/>
          <p:nvPr/>
        </p:nvSpPr>
        <p:spPr>
          <a:xfrm>
            <a:off x="9430850" y="4529138"/>
            <a:ext cx="10035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Backend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5" name="Google Shape;465;p36"/>
          <p:cNvSpPr/>
          <p:nvPr/>
        </p:nvSpPr>
        <p:spPr>
          <a:xfrm>
            <a:off x="9430850" y="3739913"/>
            <a:ext cx="10035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Frontend(UI)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6" name="Google Shape;466;p36"/>
          <p:cNvSpPr/>
          <p:nvPr/>
        </p:nvSpPr>
        <p:spPr>
          <a:xfrm>
            <a:off x="5033350" y="4422375"/>
            <a:ext cx="10437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main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67" name="Google Shape;467;p36"/>
          <p:cNvCxnSpPr>
            <a:stCxn id="465" idx="1"/>
            <a:endCxn id="462" idx="3"/>
          </p:cNvCxnSpPr>
          <p:nvPr/>
        </p:nvCxnSpPr>
        <p:spPr>
          <a:xfrm flipH="1">
            <a:off x="7208450" y="3995813"/>
            <a:ext cx="2222400" cy="682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68" name="Google Shape;468;p36"/>
          <p:cNvSpPr txBox="1"/>
          <p:nvPr/>
        </p:nvSpPr>
        <p:spPr>
          <a:xfrm>
            <a:off x="1284125" y="5400338"/>
            <a:ext cx="2036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ed Hat Display"/>
                <a:ea typeface="Red Hat Display"/>
                <a:cs typeface="Red Hat Display"/>
                <a:sym typeface="Red Hat Display"/>
              </a:rPr>
              <a:t>Simple Extension</a:t>
            </a:r>
            <a:endParaRPr sz="18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8545250" y="5380475"/>
            <a:ext cx="2774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ed Hat Display"/>
                <a:ea typeface="Red Hat Display"/>
                <a:cs typeface="Red Hat Display"/>
                <a:sym typeface="Red Hat Display"/>
              </a:rPr>
              <a:t>E</a:t>
            </a:r>
            <a:r>
              <a:rPr lang="en" sz="1800">
                <a:latin typeface="Red Hat Display"/>
                <a:ea typeface="Red Hat Display"/>
                <a:cs typeface="Red Hat Display"/>
                <a:sym typeface="Red Hat Display"/>
              </a:rPr>
              <a:t>xtension with </a:t>
            </a: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Webview</a:t>
            </a:r>
            <a:endParaRPr sz="18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70" name="Google Shape;470;p36"/>
          <p:cNvSpPr txBox="1"/>
          <p:nvPr/>
        </p:nvSpPr>
        <p:spPr>
          <a:xfrm>
            <a:off x="5082550" y="5667150"/>
            <a:ext cx="2036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ed Hat Display"/>
                <a:ea typeface="Red Hat Display"/>
                <a:cs typeface="Red Hat Display"/>
                <a:sym typeface="Red Hat Display"/>
              </a:rPr>
              <a:t>Podman Desktop</a:t>
            </a:r>
            <a:endParaRPr sz="18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71" name="Google Shape;471;p36"/>
          <p:cNvCxnSpPr>
            <a:stCxn id="464" idx="1"/>
            <a:endCxn id="460" idx="3"/>
          </p:cNvCxnSpPr>
          <p:nvPr/>
        </p:nvCxnSpPr>
        <p:spPr>
          <a:xfrm flipH="1">
            <a:off x="6077150" y="4785038"/>
            <a:ext cx="3353700" cy="4887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36"/>
          <p:cNvCxnSpPr>
            <a:endCxn id="460" idx="1"/>
          </p:cNvCxnSpPr>
          <p:nvPr/>
        </p:nvCxnSpPr>
        <p:spPr>
          <a:xfrm>
            <a:off x="2824450" y="4663475"/>
            <a:ext cx="2208900" cy="610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3" name="Google Shape;473;p36"/>
          <p:cNvPicPr preferRelativeResize="0"/>
          <p:nvPr/>
        </p:nvPicPr>
        <p:blipFill rotWithShape="1">
          <a:blip r:embed="rId3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/>
          <p:nvPr/>
        </p:nvSpPr>
        <p:spPr>
          <a:xfrm>
            <a:off x="2306850" y="3187500"/>
            <a:ext cx="7244400" cy="3040800"/>
          </a:xfrm>
          <a:prstGeom prst="roundRect">
            <a:avLst>
              <a:gd fmla="val 5528" name="adj"/>
            </a:avLst>
          </a:prstGeom>
          <a:solidFill>
            <a:schemeClr val="lt2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79" name="Google Shape;479;p37"/>
          <p:cNvSpPr/>
          <p:nvPr/>
        </p:nvSpPr>
        <p:spPr>
          <a:xfrm>
            <a:off x="2918500" y="4737225"/>
            <a:ext cx="6176400" cy="882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457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Extension API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0" name="Google Shape;480;p37"/>
          <p:cNvSpPr/>
          <p:nvPr/>
        </p:nvSpPr>
        <p:spPr>
          <a:xfrm>
            <a:off x="2778550" y="3456950"/>
            <a:ext cx="24690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Podman Extension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1" name="Google Shape;481;p37"/>
          <p:cNvSpPr/>
          <p:nvPr/>
        </p:nvSpPr>
        <p:spPr>
          <a:xfrm>
            <a:off x="6717325" y="3456950"/>
            <a:ext cx="24690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Kind Extension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5082550" y="5667150"/>
            <a:ext cx="20367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ed Hat Display"/>
                <a:ea typeface="Red Hat Display"/>
                <a:cs typeface="Red Hat Display"/>
                <a:sym typeface="Red Hat Display"/>
              </a:rPr>
              <a:t>Podman Desktop</a:t>
            </a:r>
            <a:endParaRPr sz="18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83" name="Google Shape;483;p37"/>
          <p:cNvPicPr preferRelativeResize="0"/>
          <p:nvPr/>
        </p:nvPicPr>
        <p:blipFill rotWithShape="1">
          <a:blip r:embed="rId3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7"/>
          <p:cNvSpPr/>
          <p:nvPr/>
        </p:nvSpPr>
        <p:spPr>
          <a:xfrm>
            <a:off x="2918500" y="4562050"/>
            <a:ext cx="22860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 Provider</a:t>
            </a: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extension point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5" name="Google Shape;485;p37"/>
          <p:cNvSpPr/>
          <p:nvPr/>
        </p:nvSpPr>
        <p:spPr>
          <a:xfrm>
            <a:off x="5355050" y="4562050"/>
            <a:ext cx="13032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CLI Tool API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6" name="Google Shape;486;p37"/>
          <p:cNvSpPr/>
          <p:nvPr/>
        </p:nvSpPr>
        <p:spPr>
          <a:xfrm>
            <a:off x="6808821" y="4562050"/>
            <a:ext cx="2286000" cy="511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</a:t>
            </a: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Provider extension point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7" name="Google Shape;487;p37"/>
          <p:cNvSpPr/>
          <p:nvPr/>
        </p:nvSpPr>
        <p:spPr>
          <a:xfrm>
            <a:off x="2127025" y="1473550"/>
            <a:ext cx="2557200" cy="984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Podman</a:t>
            </a:r>
            <a:endParaRPr b="1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488" name="Google Shape;4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500" y="1601800"/>
            <a:ext cx="731700" cy="7284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9" name="Google Shape;489;p37"/>
          <p:cNvCxnSpPr>
            <a:stCxn id="480" idx="0"/>
            <a:endCxn id="487" idx="2"/>
          </p:cNvCxnSpPr>
          <p:nvPr/>
        </p:nvCxnSpPr>
        <p:spPr>
          <a:xfrm rot="10800000">
            <a:off x="3405550" y="2458550"/>
            <a:ext cx="607500" cy="99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37"/>
          <p:cNvSpPr txBox="1"/>
          <p:nvPr/>
        </p:nvSpPr>
        <p:spPr>
          <a:xfrm>
            <a:off x="3815100" y="2614463"/>
            <a:ext cx="818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socket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1" name="Google Shape;491;p37"/>
          <p:cNvSpPr/>
          <p:nvPr/>
        </p:nvSpPr>
        <p:spPr>
          <a:xfrm>
            <a:off x="7478175" y="1473525"/>
            <a:ext cx="2557200" cy="984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rgbClr val="5300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Kind</a:t>
            </a:r>
            <a:endParaRPr b="1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92" name="Google Shape;492;p37"/>
          <p:cNvCxnSpPr>
            <a:stCxn id="484" idx="0"/>
            <a:endCxn id="480" idx="2"/>
          </p:cNvCxnSpPr>
          <p:nvPr/>
        </p:nvCxnSpPr>
        <p:spPr>
          <a:xfrm rot="10800000">
            <a:off x="4013200" y="3968650"/>
            <a:ext cx="48300" cy="5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493" name="Google Shape;4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0540" y="1722608"/>
            <a:ext cx="977098" cy="4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7"/>
          <p:cNvPicPr preferRelativeResize="0"/>
          <p:nvPr/>
        </p:nvPicPr>
        <p:blipFill rotWithShape="1">
          <a:blip r:embed="rId3">
            <a:alphaModFix/>
          </a:blip>
          <a:srcRect b="0" l="0" r="81386" t="0"/>
          <a:stretch/>
        </p:blipFill>
        <p:spPr>
          <a:xfrm>
            <a:off x="8367742" y="5321505"/>
            <a:ext cx="818574" cy="817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37"/>
          <p:cNvCxnSpPr>
            <a:endCxn id="491" idx="2"/>
          </p:cNvCxnSpPr>
          <p:nvPr/>
        </p:nvCxnSpPr>
        <p:spPr>
          <a:xfrm flipH="1" rot="10800000">
            <a:off x="7960275" y="2458425"/>
            <a:ext cx="796500" cy="9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37"/>
          <p:cNvCxnSpPr>
            <a:endCxn id="481" idx="2"/>
          </p:cNvCxnSpPr>
          <p:nvPr/>
        </p:nvCxnSpPr>
        <p:spPr>
          <a:xfrm flipH="1" rot="10800000">
            <a:off x="7924225" y="3968750"/>
            <a:ext cx="27600" cy="57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97" name="Google Shape;497;p37"/>
          <p:cNvCxnSpPr>
            <a:endCxn id="481" idx="2"/>
          </p:cNvCxnSpPr>
          <p:nvPr/>
        </p:nvCxnSpPr>
        <p:spPr>
          <a:xfrm flipH="1" rot="10800000">
            <a:off x="6026725" y="3968750"/>
            <a:ext cx="1925100" cy="60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98" name="Google Shape;498;p37"/>
          <p:cNvSpPr txBox="1"/>
          <p:nvPr/>
        </p:nvSpPr>
        <p:spPr>
          <a:xfrm>
            <a:off x="8607625" y="2614463"/>
            <a:ext cx="8187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cli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9" name="Google Shape;499;p37"/>
          <p:cNvSpPr txBox="1"/>
          <p:nvPr>
            <p:ph type="title"/>
          </p:nvPr>
        </p:nvSpPr>
        <p:spPr>
          <a:xfrm>
            <a:off x="41565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8"/>
          <p:cNvSpPr txBox="1"/>
          <p:nvPr/>
        </p:nvSpPr>
        <p:spPr>
          <a:xfrm>
            <a:off x="255308" y="3822017"/>
            <a:ext cx="17469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Supports Docker Desktop extensions</a:t>
            </a:r>
            <a:endParaRPr sz="13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2051442" y="3914750"/>
            <a:ext cx="227700" cy="553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892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EE0000"/>
              </a:solidFill>
              <a:highlight>
                <a:srgbClr val="EE0000"/>
              </a:highlight>
            </a:endParaRPr>
          </a:p>
        </p:txBody>
      </p:sp>
      <p:sp>
        <p:nvSpPr>
          <p:cNvPr id="506" name="Google Shape;506;p38"/>
          <p:cNvSpPr txBox="1"/>
          <p:nvPr/>
        </p:nvSpPr>
        <p:spPr>
          <a:xfrm>
            <a:off x="8634175" y="1851617"/>
            <a:ext cx="3459300" cy="3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But Podman Desktop extensions can also do much more: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7350" lvl="0" marL="6096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892CA0"/>
              </a:buClr>
              <a:buSzPts val="1300"/>
              <a:buFont typeface="Red Hat Display"/>
              <a:buChar char="➤"/>
            </a:pPr>
            <a:r>
              <a:rPr b="1"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 engine providers</a:t>
            </a:r>
            <a:endParaRPr b="1"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73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1300"/>
              <a:buFont typeface="Red Hat Display"/>
              <a:buChar char="➤"/>
            </a:pPr>
            <a:r>
              <a:rPr b="1"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providers</a:t>
            </a:r>
            <a:endParaRPr b="1"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73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1300"/>
              <a:buFont typeface="Red Hat Display"/>
              <a:buChar char="➤"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Add actions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73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1300"/>
              <a:buFont typeface="Red Hat Display"/>
              <a:buChar char="➤"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Add menus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73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1300"/>
              <a:buFont typeface="Red Hat Display"/>
              <a:buChar char="➤"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Add configuration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73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1300"/>
              <a:buFont typeface="Red Hat Display"/>
              <a:buChar char="➤"/>
            </a:pPr>
            <a:r>
              <a:rPr b="1"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Add default registries</a:t>
            </a:r>
            <a:endParaRPr b="1"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73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1300"/>
              <a:buFont typeface="Red Hat Display"/>
              <a:buChar char="➤"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Add to status bar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73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1300"/>
              <a:buFont typeface="Red Hat Display"/>
              <a:buChar char="➤"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Add to system tray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873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2CA0"/>
              </a:buClr>
              <a:buSzPts val="1300"/>
              <a:buFont typeface="Red Hat Display"/>
              <a:buChar char="➤"/>
            </a:pPr>
            <a:r>
              <a:rPr lang="en" sz="1300">
                <a:latin typeface="Red Hat Display"/>
                <a:ea typeface="Red Hat Display"/>
                <a:cs typeface="Red Hat Display"/>
                <a:sym typeface="Red Hat Display"/>
              </a:rPr>
              <a:t>Add webviews</a:t>
            </a:r>
            <a:endParaRPr sz="13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7" name="Google Shape;507;p38"/>
          <p:cNvSpPr/>
          <p:nvPr/>
        </p:nvSpPr>
        <p:spPr>
          <a:xfrm rot="10800000">
            <a:off x="8233575" y="1851517"/>
            <a:ext cx="227700" cy="3426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892C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892CA0"/>
              </a:solidFill>
              <a:highlight>
                <a:srgbClr val="892CA0"/>
              </a:highlight>
            </a:endParaRPr>
          </a:p>
        </p:txBody>
      </p:sp>
      <p:sp>
        <p:nvSpPr>
          <p:cNvPr id="508" name="Google Shape;508;p38"/>
          <p:cNvSpPr txBox="1"/>
          <p:nvPr/>
        </p:nvSpPr>
        <p:spPr>
          <a:xfrm>
            <a:off x="2456642" y="5720025"/>
            <a:ext cx="17469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Current </a:t>
            </a:r>
            <a:endParaRPr b="1"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extensions:</a:t>
            </a:r>
            <a:endParaRPr b="1"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3372542" y="6195542"/>
            <a:ext cx="1595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Podman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7174842" y="6195542"/>
            <a:ext cx="1595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Docker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11" name="Google Shape;511;p38"/>
          <p:cNvSpPr txBox="1"/>
          <p:nvPr/>
        </p:nvSpPr>
        <p:spPr>
          <a:xfrm>
            <a:off x="4639975" y="6195542"/>
            <a:ext cx="1595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Kind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8442275" y="6195542"/>
            <a:ext cx="1595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OpenShift Local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13" name="Google Shape;513;p38"/>
          <p:cNvSpPr txBox="1"/>
          <p:nvPr/>
        </p:nvSpPr>
        <p:spPr>
          <a:xfrm>
            <a:off x="5907408" y="6195542"/>
            <a:ext cx="1595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30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Lima</a:t>
            </a:r>
            <a:endParaRPr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514" name="Google Shape;5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215" y="5720008"/>
            <a:ext cx="977098" cy="48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8"/>
          <p:cNvPicPr preferRelativeResize="0"/>
          <p:nvPr/>
        </p:nvPicPr>
        <p:blipFill rotWithShape="1">
          <a:blip r:embed="rId4">
            <a:alphaModFix/>
          </a:blip>
          <a:srcRect b="33137" l="25588" r="24784" t="6949"/>
          <a:stretch/>
        </p:blipFill>
        <p:spPr>
          <a:xfrm>
            <a:off x="3792193" y="5656275"/>
            <a:ext cx="756283" cy="61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2924" y="5656291"/>
            <a:ext cx="614300" cy="6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94501" y="5692240"/>
            <a:ext cx="756267" cy="54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2154" y="5782269"/>
            <a:ext cx="977100" cy="360123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8"/>
          <p:cNvSpPr txBox="1"/>
          <p:nvPr/>
        </p:nvSpPr>
        <p:spPr>
          <a:xfrm>
            <a:off x="10087042" y="5782275"/>
            <a:ext cx="17469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i="1" lang="en" sz="1300">
                <a:latin typeface="Red Hat Display"/>
                <a:ea typeface="Red Hat Display"/>
                <a:cs typeface="Red Hat Display"/>
                <a:sym typeface="Red Hat Display"/>
              </a:rPr>
              <a:t>&amp; more!</a:t>
            </a:r>
            <a:endParaRPr i="1" sz="1300">
              <a:solidFill>
                <a:srgbClr val="00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520" name="Google Shape;52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03958" y="1508648"/>
            <a:ext cx="6028370" cy="421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8"/>
          <p:cNvPicPr preferRelativeResize="0"/>
          <p:nvPr/>
        </p:nvPicPr>
        <p:blipFill rotWithShape="1">
          <a:blip r:embed="rId9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8"/>
          <p:cNvSpPr txBox="1"/>
          <p:nvPr>
            <p:ph type="title"/>
          </p:nvPr>
        </p:nvSpPr>
        <p:spPr>
          <a:xfrm>
            <a:off x="41565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Extensibility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9"/>
          <p:cNvSpPr txBox="1"/>
          <p:nvPr>
            <p:ph type="title"/>
          </p:nvPr>
        </p:nvSpPr>
        <p:spPr>
          <a:xfrm>
            <a:off x="415650" y="292592"/>
            <a:ext cx="11360700" cy="7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 Catalog</a:t>
            </a:r>
            <a:endParaRPr/>
          </a:p>
        </p:txBody>
      </p:sp>
      <p:sp>
        <p:nvSpPr>
          <p:cNvPr id="528" name="Google Shape;528;p39"/>
          <p:cNvSpPr txBox="1"/>
          <p:nvPr>
            <p:ph idx="1" type="body"/>
          </p:nvPr>
        </p:nvSpPr>
        <p:spPr>
          <a:xfrm>
            <a:off x="415600" y="6001825"/>
            <a:ext cx="11360700" cy="45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</a:rPr>
              <a:t>Easy to install any extensions, including </a:t>
            </a:r>
            <a:r>
              <a:rPr lang="en">
                <a:solidFill>
                  <a:schemeClr val="dk1"/>
                </a:solidFill>
              </a:rPr>
              <a:t>Docker Desktop extensions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29" name="Google Shape;529;p39"/>
          <p:cNvPicPr preferRelativeResize="0"/>
          <p:nvPr/>
        </p:nvPicPr>
        <p:blipFill rotWithShape="1">
          <a:blip r:embed="rId3">
            <a:alphaModFix/>
          </a:blip>
          <a:srcRect b="0" l="0" r="81386" t="0"/>
          <a:stretch/>
        </p:blipFill>
        <p:spPr>
          <a:xfrm>
            <a:off x="10957717" y="265430"/>
            <a:ext cx="818574" cy="81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125" y="1250850"/>
            <a:ext cx="9069747" cy="457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dman Deskt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5300C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